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71" r:id="rId9"/>
    <p:sldId id="266" r:id="rId10"/>
    <p:sldId id="264" r:id="rId11"/>
    <p:sldId id="267" r:id="rId12"/>
    <p:sldId id="268"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8" d="100"/>
          <a:sy n="98" d="100"/>
        </p:scale>
        <p:origin x="-411" y="-65"/>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C27FAC-8469-45DE-B631-9355167B4459}" type="datetimeFigureOut">
              <a:rPr lang="en-GB" smtClean="0"/>
              <a:t>30/04/2019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5DFEC8-9BC0-459B-AF36-51E0FE508497}" type="slidenum">
              <a:rPr lang="en-GB" smtClean="0"/>
              <a:t>‹#›</a:t>
            </a:fld>
            <a:endParaRPr lang="en-GB"/>
          </a:p>
        </p:txBody>
      </p:sp>
    </p:spTree>
    <p:extLst>
      <p:ext uri="{BB962C8B-B14F-4D97-AF65-F5344CB8AC3E}">
        <p14:creationId xmlns:p14="http://schemas.microsoft.com/office/powerpoint/2010/main" val="891226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75DFEC8-9BC0-459B-AF36-51E0FE508497}" type="slidenum">
              <a:rPr lang="en-GB" smtClean="0"/>
              <a:t>2</a:t>
            </a:fld>
            <a:endParaRPr lang="en-GB"/>
          </a:p>
        </p:txBody>
      </p:sp>
    </p:spTree>
    <p:extLst>
      <p:ext uri="{BB962C8B-B14F-4D97-AF65-F5344CB8AC3E}">
        <p14:creationId xmlns:p14="http://schemas.microsoft.com/office/powerpoint/2010/main" val="32995068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C541F18-0608-4654-AC8A-0A65D6D90F08}" type="datetimeFigureOut">
              <a:rPr lang="en-GB" smtClean="0"/>
              <a:t>30/04/2019</a:t>
            </a:fld>
            <a:endParaRPr lang="en-GB"/>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5F424AA-8261-4D3B-BF88-A67D6E6BD095}" type="slidenum">
              <a:rPr lang="en-GB" smtClean="0"/>
              <a:t>‹#›</a:t>
            </a:fld>
            <a:endParaRPr lang="en-GB"/>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51720" y="116632"/>
            <a:ext cx="4813930" cy="2016224"/>
          </a:xfrm>
          <a:prstGeom prst="rect">
            <a:avLst/>
          </a:prstGeom>
        </p:spPr>
      </p:pic>
    </p:spTree>
    <p:extLst>
      <p:ext uri="{BB962C8B-B14F-4D97-AF65-F5344CB8AC3E}">
        <p14:creationId xmlns:p14="http://schemas.microsoft.com/office/powerpoint/2010/main" val="346454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C541F18-0608-4654-AC8A-0A65D6D90F08}" type="datetimeFigureOut">
              <a:rPr lang="en-GB" smtClean="0"/>
              <a:t>30/04/2019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F424AA-8261-4D3B-BF88-A67D6E6BD095}" type="slidenum">
              <a:rPr lang="en-GB" smtClean="0"/>
              <a:t>‹#›</a:t>
            </a:fld>
            <a:endParaRPr lang="en-GB"/>
          </a:p>
        </p:txBody>
      </p:sp>
    </p:spTree>
    <p:extLst>
      <p:ext uri="{BB962C8B-B14F-4D97-AF65-F5344CB8AC3E}">
        <p14:creationId xmlns:p14="http://schemas.microsoft.com/office/powerpoint/2010/main" val="3483801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C541F18-0608-4654-AC8A-0A65D6D90F08}" type="datetimeFigureOut">
              <a:rPr lang="en-GB" smtClean="0"/>
              <a:t>30/04/2019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F424AA-8261-4D3B-BF88-A67D6E6BD095}" type="slidenum">
              <a:rPr lang="en-GB" smtClean="0"/>
              <a:t>‹#›</a:t>
            </a:fld>
            <a:endParaRPr lang="en-GB"/>
          </a:p>
        </p:txBody>
      </p:sp>
    </p:spTree>
    <p:extLst>
      <p:ext uri="{BB962C8B-B14F-4D97-AF65-F5344CB8AC3E}">
        <p14:creationId xmlns:p14="http://schemas.microsoft.com/office/powerpoint/2010/main" val="1378388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lvl1pPr>
              <a:defRPr sz="3600"/>
            </a:lvl1pPr>
          </a:lstStyle>
          <a:p>
            <a:r>
              <a:rPr lang="en-US" smtClean="0"/>
              <a:t>Click to edit Master title style</a:t>
            </a:r>
            <a:endParaRPr lang="en-GB"/>
          </a:p>
        </p:txBody>
      </p:sp>
      <p:sp>
        <p:nvSpPr>
          <p:cNvPr id="3" name="Content Placeholder 2"/>
          <p:cNvSpPr>
            <a:spLocks noGrp="1"/>
          </p:cNvSpPr>
          <p:nvPr>
            <p:ph idx="1"/>
          </p:nvPr>
        </p:nvSpPr>
        <p:spPr>
          <a:xfrm>
            <a:off x="467544" y="1268761"/>
            <a:ext cx="8229600" cy="4320480"/>
          </a:xfrm>
        </p:spPr>
        <p:txBody>
          <a:bodyPr/>
          <a:lstStyle>
            <a:lvl1pPr>
              <a:defRPr sz="2800"/>
            </a:lvl1pPr>
            <a:lvl2pPr>
              <a:defRPr sz="2400"/>
            </a:lvl2pPr>
            <a:lvl3pPr>
              <a:defRPr sz="180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p>
            <a:fld id="{FC541F18-0608-4654-AC8A-0A65D6D90F08}" type="datetimeFigureOut">
              <a:rPr lang="en-GB" smtClean="0"/>
              <a:t>30/04/2019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F424AA-8261-4D3B-BF88-A67D6E6BD095}" type="slidenum">
              <a:rPr lang="en-GB" smtClean="0"/>
              <a:t>‹#›</a:t>
            </a:fld>
            <a:endParaRPr lang="en-GB"/>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44208" y="5727242"/>
            <a:ext cx="2699792" cy="1130757"/>
          </a:xfrm>
          <a:prstGeom prst="rect">
            <a:avLst/>
          </a:prstGeom>
        </p:spPr>
      </p:pic>
      <p:sp>
        <p:nvSpPr>
          <p:cNvPr id="8" name="Rectangle 7"/>
          <p:cNvSpPr/>
          <p:nvPr userDrawn="1"/>
        </p:nvSpPr>
        <p:spPr>
          <a:xfrm>
            <a:off x="0" y="0"/>
            <a:ext cx="395536" cy="6858000"/>
          </a:xfrm>
          <a:prstGeom prst="rect">
            <a:avLst/>
          </a:prstGeom>
          <a:gradFill flip="none" rotWithShape="1">
            <a:gsLst>
              <a:gs pos="0">
                <a:schemeClr val="accent5">
                  <a:lumMod val="75000"/>
                </a:schemeClr>
              </a:gs>
              <a:gs pos="100000">
                <a:schemeClr val="accent1">
                  <a:tint val="44500"/>
                  <a:satMod val="160000"/>
                </a:schemeClr>
              </a:gs>
              <a:gs pos="97000">
                <a:schemeClr val="accent4"/>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userDrawn="1"/>
        </p:nvSpPr>
        <p:spPr>
          <a:xfrm>
            <a:off x="0" y="980728"/>
            <a:ext cx="9144000" cy="45719"/>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03352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541F18-0608-4654-AC8A-0A65D6D90F08}" type="datetimeFigureOut">
              <a:rPr lang="en-GB" smtClean="0"/>
              <a:t>30/04/2019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F424AA-8261-4D3B-BF88-A67D6E6BD095}" type="slidenum">
              <a:rPr lang="en-GB" smtClean="0"/>
              <a:t>‹#›</a:t>
            </a:fld>
            <a:endParaRPr lang="en-GB"/>
          </a:p>
        </p:txBody>
      </p:sp>
    </p:spTree>
    <p:extLst>
      <p:ext uri="{BB962C8B-B14F-4D97-AF65-F5344CB8AC3E}">
        <p14:creationId xmlns:p14="http://schemas.microsoft.com/office/powerpoint/2010/main" val="703828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C541F18-0608-4654-AC8A-0A65D6D90F08}" type="datetimeFigureOut">
              <a:rPr lang="en-GB" smtClean="0"/>
              <a:t>30/04/2019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5F424AA-8261-4D3B-BF88-A67D6E6BD095}" type="slidenum">
              <a:rPr lang="en-GB" smtClean="0"/>
              <a:t>‹#›</a:t>
            </a:fld>
            <a:endParaRPr lang="en-GB"/>
          </a:p>
        </p:txBody>
      </p:sp>
    </p:spTree>
    <p:extLst>
      <p:ext uri="{BB962C8B-B14F-4D97-AF65-F5344CB8AC3E}">
        <p14:creationId xmlns:p14="http://schemas.microsoft.com/office/powerpoint/2010/main" val="2593752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C541F18-0608-4654-AC8A-0A65D6D90F08}" type="datetimeFigureOut">
              <a:rPr lang="en-GB" smtClean="0"/>
              <a:t>30/04/2019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5F424AA-8261-4D3B-BF88-A67D6E6BD095}" type="slidenum">
              <a:rPr lang="en-GB" smtClean="0"/>
              <a:t>‹#›</a:t>
            </a:fld>
            <a:endParaRPr lang="en-GB"/>
          </a:p>
        </p:txBody>
      </p:sp>
    </p:spTree>
    <p:extLst>
      <p:ext uri="{BB962C8B-B14F-4D97-AF65-F5344CB8AC3E}">
        <p14:creationId xmlns:p14="http://schemas.microsoft.com/office/powerpoint/2010/main" val="3112593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C541F18-0608-4654-AC8A-0A65D6D90F08}" type="datetimeFigureOut">
              <a:rPr lang="en-GB" smtClean="0"/>
              <a:t>30/04/2019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5F424AA-8261-4D3B-BF88-A67D6E6BD095}" type="slidenum">
              <a:rPr lang="en-GB" smtClean="0"/>
              <a:t>‹#›</a:t>
            </a:fld>
            <a:endParaRPr lang="en-GB"/>
          </a:p>
        </p:txBody>
      </p:sp>
    </p:spTree>
    <p:extLst>
      <p:ext uri="{BB962C8B-B14F-4D97-AF65-F5344CB8AC3E}">
        <p14:creationId xmlns:p14="http://schemas.microsoft.com/office/powerpoint/2010/main" val="149148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541F18-0608-4654-AC8A-0A65D6D90F08}" type="datetimeFigureOut">
              <a:rPr lang="en-GB" smtClean="0"/>
              <a:t>30/04/2019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5F424AA-8261-4D3B-BF88-A67D6E6BD095}" type="slidenum">
              <a:rPr lang="en-GB" smtClean="0"/>
              <a:t>‹#›</a:t>
            </a:fld>
            <a:endParaRPr lang="en-GB"/>
          </a:p>
        </p:txBody>
      </p:sp>
    </p:spTree>
    <p:extLst>
      <p:ext uri="{BB962C8B-B14F-4D97-AF65-F5344CB8AC3E}">
        <p14:creationId xmlns:p14="http://schemas.microsoft.com/office/powerpoint/2010/main" val="821233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541F18-0608-4654-AC8A-0A65D6D90F08}" type="datetimeFigureOut">
              <a:rPr lang="en-GB" smtClean="0"/>
              <a:t>30/04/2019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5F424AA-8261-4D3B-BF88-A67D6E6BD095}" type="slidenum">
              <a:rPr lang="en-GB" smtClean="0"/>
              <a:t>‹#›</a:t>
            </a:fld>
            <a:endParaRPr lang="en-GB"/>
          </a:p>
        </p:txBody>
      </p:sp>
    </p:spTree>
    <p:extLst>
      <p:ext uri="{BB962C8B-B14F-4D97-AF65-F5344CB8AC3E}">
        <p14:creationId xmlns:p14="http://schemas.microsoft.com/office/powerpoint/2010/main" val="2799937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541F18-0608-4654-AC8A-0A65D6D90F08}" type="datetimeFigureOut">
              <a:rPr lang="en-GB" smtClean="0"/>
              <a:t>30/04/2019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5F424AA-8261-4D3B-BF88-A67D6E6BD095}" type="slidenum">
              <a:rPr lang="en-GB" smtClean="0"/>
              <a:t>‹#›</a:t>
            </a:fld>
            <a:endParaRPr lang="en-GB"/>
          </a:p>
        </p:txBody>
      </p:sp>
    </p:spTree>
    <p:extLst>
      <p:ext uri="{BB962C8B-B14F-4D97-AF65-F5344CB8AC3E}">
        <p14:creationId xmlns:p14="http://schemas.microsoft.com/office/powerpoint/2010/main" val="4019717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541F18-0608-4654-AC8A-0A65D6D90F08}" type="datetimeFigureOut">
              <a:rPr lang="en-GB" smtClean="0"/>
              <a:t>30/04/2019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F424AA-8261-4D3B-BF88-A67D6E6BD095}" type="slidenum">
              <a:rPr lang="en-GB" smtClean="0"/>
              <a:t>‹#›</a:t>
            </a:fld>
            <a:endParaRPr lang="en-GB"/>
          </a:p>
        </p:txBody>
      </p:sp>
    </p:spTree>
    <p:extLst>
      <p:ext uri="{BB962C8B-B14F-4D97-AF65-F5344CB8AC3E}">
        <p14:creationId xmlns:p14="http://schemas.microsoft.com/office/powerpoint/2010/main" val="1936214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04056" y="2391023"/>
            <a:ext cx="7772400" cy="1470025"/>
          </a:xfrm>
        </p:spPr>
        <p:txBody>
          <a:bodyPr/>
          <a:lstStyle/>
          <a:p>
            <a:r>
              <a:rPr lang="en-GB" dirty="0" smtClean="0"/>
              <a:t>Moreton Means Business</a:t>
            </a:r>
            <a:endParaRPr lang="en-GB" dirty="0"/>
          </a:p>
        </p:txBody>
      </p:sp>
      <p:sp>
        <p:nvSpPr>
          <p:cNvPr id="3" name="Subtitle 2"/>
          <p:cNvSpPr>
            <a:spLocks noGrp="1"/>
          </p:cNvSpPr>
          <p:nvPr>
            <p:ph type="subTitle" idx="1"/>
          </p:nvPr>
        </p:nvSpPr>
        <p:spPr>
          <a:xfrm>
            <a:off x="1389856" y="4077072"/>
            <a:ext cx="6400800" cy="1752600"/>
          </a:xfrm>
        </p:spPr>
        <p:txBody>
          <a:bodyPr>
            <a:normAutofit lnSpcReduction="10000"/>
          </a:bodyPr>
          <a:lstStyle/>
          <a:p>
            <a:r>
              <a:rPr lang="en-GB" sz="3600" dirty="0" smtClean="0"/>
              <a:t>Engagement Event</a:t>
            </a:r>
          </a:p>
          <a:p>
            <a:endParaRPr lang="en-GB" dirty="0"/>
          </a:p>
          <a:p>
            <a:r>
              <a:rPr lang="en-GB" dirty="0" smtClean="0"/>
              <a:t>24</a:t>
            </a:r>
            <a:r>
              <a:rPr lang="en-GB" baseline="30000" dirty="0" smtClean="0"/>
              <a:t>th</a:t>
            </a:r>
            <a:r>
              <a:rPr lang="en-GB" dirty="0" smtClean="0"/>
              <a:t> April 2019</a:t>
            </a:r>
            <a:endParaRPr lang="en-GB" dirty="0"/>
          </a:p>
        </p:txBody>
      </p:sp>
      <p:sp>
        <p:nvSpPr>
          <p:cNvPr id="4" name="Rectangle 3"/>
          <p:cNvSpPr/>
          <p:nvPr/>
        </p:nvSpPr>
        <p:spPr>
          <a:xfrm>
            <a:off x="0" y="0"/>
            <a:ext cx="1115616" cy="6858000"/>
          </a:xfrm>
          <a:prstGeom prst="rect">
            <a:avLst/>
          </a:prstGeom>
          <a:gradFill flip="none" rotWithShape="1">
            <a:gsLst>
              <a:gs pos="0">
                <a:schemeClr val="accent5">
                  <a:lumMod val="75000"/>
                </a:schemeClr>
              </a:gs>
              <a:gs pos="100000">
                <a:schemeClr val="accent1">
                  <a:tint val="44500"/>
                  <a:satMod val="160000"/>
                </a:schemeClr>
              </a:gs>
              <a:gs pos="97000">
                <a:schemeClr val="accent4"/>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 name="Straight Connector 5"/>
          <p:cNvCxnSpPr/>
          <p:nvPr/>
        </p:nvCxnSpPr>
        <p:spPr>
          <a:xfrm>
            <a:off x="0" y="2492896"/>
            <a:ext cx="9180512" cy="0"/>
          </a:xfrm>
          <a:prstGeom prst="line">
            <a:avLst/>
          </a:prstGeom>
          <a:ln w="571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0" y="3789040"/>
            <a:ext cx="9180512" cy="0"/>
          </a:xfrm>
          <a:prstGeom prst="line">
            <a:avLst/>
          </a:prstGeom>
          <a:ln w="5715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44740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Moreton in Marsh (Policy S18)</a:t>
            </a:r>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1689519" y="-128939"/>
            <a:ext cx="5764963" cy="82089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5" name="Straight Arrow Connector 4"/>
          <p:cNvCxnSpPr/>
          <p:nvPr/>
        </p:nvCxnSpPr>
        <p:spPr>
          <a:xfrm flipV="1">
            <a:off x="2843808" y="1484784"/>
            <a:ext cx="1368152" cy="1728192"/>
          </a:xfrm>
          <a:prstGeom prst="straightConnector1">
            <a:avLst/>
          </a:prstGeom>
          <a:ln w="38100">
            <a:solidFill>
              <a:schemeClr val="accent2">
                <a:lumMod val="50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4427984" y="1484784"/>
            <a:ext cx="432048" cy="3168352"/>
          </a:xfrm>
          <a:prstGeom prst="straightConnector1">
            <a:avLst/>
          </a:prstGeom>
          <a:ln w="38100">
            <a:solidFill>
              <a:schemeClr val="accent2">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flipV="1">
            <a:off x="5652120" y="4437112"/>
            <a:ext cx="936104" cy="864096"/>
          </a:xfrm>
          <a:prstGeom prst="straightConnector1">
            <a:avLst/>
          </a:prstGeom>
          <a:ln w="38100">
            <a:solidFill>
              <a:schemeClr val="accent2">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1043608" y="4077072"/>
            <a:ext cx="1296144" cy="144016"/>
          </a:xfrm>
          <a:prstGeom prst="straightConnector1">
            <a:avLst/>
          </a:prstGeom>
          <a:ln w="38100">
            <a:solidFill>
              <a:schemeClr val="accent2">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809165" y="961564"/>
            <a:ext cx="1836204" cy="523220"/>
          </a:xfrm>
          <a:prstGeom prst="rect">
            <a:avLst/>
          </a:prstGeom>
          <a:solidFill>
            <a:schemeClr val="bg1"/>
          </a:solidFill>
          <a:ln w="19050">
            <a:solidFill>
              <a:schemeClr val="accent2">
                <a:lumMod val="50000"/>
              </a:schemeClr>
            </a:solidFill>
          </a:ln>
        </p:spPr>
        <p:txBody>
          <a:bodyPr wrap="square" rtlCol="0">
            <a:spAutoFit/>
          </a:bodyPr>
          <a:lstStyle/>
          <a:p>
            <a:pPr algn="ctr"/>
            <a:r>
              <a:rPr lang="en-GB" sz="1400" b="1" dirty="0" smtClean="0"/>
              <a:t>Existing Employment Land</a:t>
            </a:r>
            <a:endParaRPr lang="en-GB" sz="1400" b="1" dirty="0"/>
          </a:p>
        </p:txBody>
      </p:sp>
      <p:sp>
        <p:nvSpPr>
          <p:cNvPr id="14" name="TextBox 13"/>
          <p:cNvSpPr txBox="1"/>
          <p:nvPr/>
        </p:nvSpPr>
        <p:spPr>
          <a:xfrm>
            <a:off x="5797769" y="5301208"/>
            <a:ext cx="1836204" cy="523220"/>
          </a:xfrm>
          <a:prstGeom prst="rect">
            <a:avLst/>
          </a:prstGeom>
          <a:solidFill>
            <a:schemeClr val="bg1"/>
          </a:solidFill>
          <a:ln w="19050">
            <a:solidFill>
              <a:schemeClr val="accent2">
                <a:lumMod val="50000"/>
              </a:schemeClr>
            </a:solidFill>
          </a:ln>
        </p:spPr>
        <p:txBody>
          <a:bodyPr wrap="square" rtlCol="0">
            <a:spAutoFit/>
          </a:bodyPr>
          <a:lstStyle/>
          <a:p>
            <a:pPr algn="ctr"/>
            <a:r>
              <a:rPr lang="en-GB" sz="1400" b="1" dirty="0" smtClean="0"/>
              <a:t>New Employment Land (B1 use)</a:t>
            </a:r>
            <a:endParaRPr lang="en-GB" sz="1400" b="1" dirty="0"/>
          </a:p>
        </p:txBody>
      </p:sp>
      <p:sp>
        <p:nvSpPr>
          <p:cNvPr id="15" name="TextBox 14"/>
          <p:cNvSpPr txBox="1"/>
          <p:nvPr/>
        </p:nvSpPr>
        <p:spPr>
          <a:xfrm>
            <a:off x="125506" y="3913892"/>
            <a:ext cx="1134126" cy="523220"/>
          </a:xfrm>
          <a:prstGeom prst="rect">
            <a:avLst/>
          </a:prstGeom>
          <a:solidFill>
            <a:schemeClr val="bg1"/>
          </a:solidFill>
          <a:ln w="19050">
            <a:solidFill>
              <a:schemeClr val="accent2">
                <a:lumMod val="50000"/>
              </a:schemeClr>
            </a:solidFill>
          </a:ln>
        </p:spPr>
        <p:txBody>
          <a:bodyPr wrap="square" rtlCol="0">
            <a:spAutoFit/>
          </a:bodyPr>
          <a:lstStyle/>
          <a:p>
            <a:pPr algn="ctr"/>
            <a:r>
              <a:rPr lang="en-GB" sz="1400" b="1" dirty="0" smtClean="0"/>
              <a:t>Key Centre Boundary</a:t>
            </a:r>
            <a:endParaRPr lang="en-GB" sz="1400" b="1" dirty="0"/>
          </a:p>
        </p:txBody>
      </p:sp>
      <p:sp>
        <p:nvSpPr>
          <p:cNvPr id="16" name="TextBox 15"/>
          <p:cNvSpPr txBox="1"/>
          <p:nvPr/>
        </p:nvSpPr>
        <p:spPr>
          <a:xfrm>
            <a:off x="5797768" y="1772816"/>
            <a:ext cx="2230615" cy="1015663"/>
          </a:xfrm>
          <a:prstGeom prst="rect">
            <a:avLst/>
          </a:prstGeom>
          <a:solidFill>
            <a:schemeClr val="bg1"/>
          </a:solidFill>
          <a:ln w="19050">
            <a:solidFill>
              <a:schemeClr val="accent2">
                <a:lumMod val="50000"/>
              </a:schemeClr>
            </a:solidFill>
          </a:ln>
        </p:spPr>
        <p:txBody>
          <a:bodyPr wrap="square" rtlCol="0">
            <a:spAutoFit/>
          </a:bodyPr>
          <a:lstStyle/>
          <a:p>
            <a:pPr algn="ctr"/>
            <a:r>
              <a:rPr lang="en-GB" sz="1000" dirty="0" smtClean="0"/>
              <a:t>Fire College Site: Proposals for development of operational fire, rescue and emergency responders' training facilities, ancillary development, and associated infrastructure, will be permitted</a:t>
            </a:r>
            <a:endParaRPr lang="en-GB" sz="1000" b="1" dirty="0"/>
          </a:p>
        </p:txBody>
      </p:sp>
      <p:sp>
        <p:nvSpPr>
          <p:cNvPr id="13" name="Rectangle 12"/>
          <p:cNvSpPr/>
          <p:nvPr/>
        </p:nvSpPr>
        <p:spPr>
          <a:xfrm>
            <a:off x="8676457" y="5877272"/>
            <a:ext cx="432047" cy="7920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610388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can Neighbourhood Plans do..?</a:t>
            </a:r>
            <a:endParaRPr lang="en-GB" dirty="0"/>
          </a:p>
        </p:txBody>
      </p:sp>
      <p:sp>
        <p:nvSpPr>
          <p:cNvPr id="3" name="Content Placeholder 2"/>
          <p:cNvSpPr>
            <a:spLocks noGrp="1"/>
          </p:cNvSpPr>
          <p:nvPr>
            <p:ph idx="1"/>
          </p:nvPr>
        </p:nvSpPr>
        <p:spPr>
          <a:xfrm>
            <a:off x="467544" y="1268760"/>
            <a:ext cx="8229600" cy="4824535"/>
          </a:xfrm>
        </p:spPr>
        <p:txBody>
          <a:bodyPr>
            <a:normAutofit/>
          </a:bodyPr>
          <a:lstStyle/>
          <a:p>
            <a:pPr marL="0" indent="0">
              <a:buNone/>
            </a:pPr>
            <a:r>
              <a:rPr lang="en-GB" sz="2400" b="1" i="1" dirty="0" smtClean="0"/>
              <a:t>Retail/Leisure/Town Centres</a:t>
            </a:r>
          </a:p>
          <a:p>
            <a:r>
              <a:rPr lang="en-GB" sz="2000" dirty="0" smtClean="0"/>
              <a:t>Protection of retail spaces - </a:t>
            </a:r>
            <a:r>
              <a:rPr lang="en-GB" sz="2000" dirty="0"/>
              <a:t>m</a:t>
            </a:r>
            <a:r>
              <a:rPr lang="en-GB" sz="2000" dirty="0" smtClean="0"/>
              <a:t>aking it harder to enable change of use</a:t>
            </a:r>
          </a:p>
          <a:p>
            <a:r>
              <a:rPr lang="en-GB" sz="2000" dirty="0" smtClean="0"/>
              <a:t>Encourage wider range of uses (encouraging certain uses/discouraging others)</a:t>
            </a:r>
          </a:p>
          <a:p>
            <a:r>
              <a:rPr lang="en-GB" sz="2000" dirty="0" smtClean="0"/>
              <a:t>Support for additional retail space</a:t>
            </a:r>
          </a:p>
          <a:p>
            <a:r>
              <a:rPr lang="en-GB" sz="2000" dirty="0" smtClean="0"/>
              <a:t>Enable temporary use of units to try and ensure units do not remain empty</a:t>
            </a:r>
          </a:p>
          <a:p>
            <a:r>
              <a:rPr lang="en-GB" sz="2000" dirty="0" smtClean="0"/>
              <a:t>Expand town centre boundary</a:t>
            </a:r>
          </a:p>
          <a:p>
            <a:r>
              <a:rPr lang="en-GB" sz="2000" dirty="0" smtClean="0"/>
              <a:t>Design codes for signage/street furniture to improve attractiveness of centre</a:t>
            </a:r>
          </a:p>
          <a:p>
            <a:r>
              <a:rPr lang="en-GB" sz="2000" dirty="0" smtClean="0"/>
              <a:t>Improving pedestrian flows through centre / better signage</a:t>
            </a:r>
          </a:p>
          <a:p>
            <a:r>
              <a:rPr lang="en-GB" sz="2000" dirty="0" smtClean="0"/>
              <a:t>Provision of additional office space / business hubs / shared working facilities</a:t>
            </a:r>
          </a:p>
        </p:txBody>
      </p:sp>
    </p:spTree>
    <p:extLst>
      <p:ext uri="{BB962C8B-B14F-4D97-AF65-F5344CB8AC3E}">
        <p14:creationId xmlns:p14="http://schemas.microsoft.com/office/powerpoint/2010/main" val="35315658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can Neighbourhood Plans do..?</a:t>
            </a:r>
            <a:endParaRPr lang="en-GB" dirty="0"/>
          </a:p>
        </p:txBody>
      </p:sp>
      <p:sp>
        <p:nvSpPr>
          <p:cNvPr id="3" name="Content Placeholder 2"/>
          <p:cNvSpPr>
            <a:spLocks noGrp="1"/>
          </p:cNvSpPr>
          <p:nvPr>
            <p:ph idx="1"/>
          </p:nvPr>
        </p:nvSpPr>
        <p:spPr/>
        <p:txBody>
          <a:bodyPr>
            <a:normAutofit/>
          </a:bodyPr>
          <a:lstStyle/>
          <a:p>
            <a:pPr marL="0" indent="0">
              <a:buNone/>
            </a:pPr>
            <a:r>
              <a:rPr lang="en-GB" sz="2400" b="1" i="1" dirty="0" smtClean="0"/>
              <a:t>Tourism &amp; leisure</a:t>
            </a:r>
          </a:p>
          <a:p>
            <a:r>
              <a:rPr lang="en-GB" sz="2000" dirty="0" smtClean="0"/>
              <a:t>Protection of existing accommodation / encouraging more accommodation / limiting additional accommodation</a:t>
            </a:r>
          </a:p>
          <a:p>
            <a:r>
              <a:rPr lang="en-GB" sz="2000" dirty="0" smtClean="0"/>
              <a:t>Rural diversification / redevelopment of agricultural buildings for accommodation</a:t>
            </a:r>
          </a:p>
          <a:p>
            <a:r>
              <a:rPr lang="en-GB" sz="2000" dirty="0" smtClean="0"/>
              <a:t>Support for tourist attractions in town</a:t>
            </a:r>
          </a:p>
          <a:p>
            <a:r>
              <a:rPr lang="en-GB" sz="2000" dirty="0" smtClean="0"/>
              <a:t>Improved transport transitions (public transport hub)</a:t>
            </a:r>
          </a:p>
          <a:p>
            <a:r>
              <a:rPr lang="en-GB" sz="2000" dirty="0" smtClean="0"/>
              <a:t>Walking and cycling routes (within and outside town)</a:t>
            </a:r>
          </a:p>
          <a:p>
            <a:r>
              <a:rPr lang="en-GB" sz="2000" dirty="0" smtClean="0"/>
              <a:t>Better signage and information</a:t>
            </a:r>
          </a:p>
          <a:p>
            <a:r>
              <a:rPr lang="en-GB" sz="2000" dirty="0" smtClean="0"/>
              <a:t>Support for additional leisure facilities within the town</a:t>
            </a:r>
          </a:p>
          <a:p>
            <a:pPr marL="0" indent="0">
              <a:buNone/>
            </a:pPr>
            <a:endParaRPr lang="en-GB" sz="2000" dirty="0"/>
          </a:p>
        </p:txBody>
      </p:sp>
    </p:spTree>
    <p:extLst>
      <p:ext uri="{BB962C8B-B14F-4D97-AF65-F5344CB8AC3E}">
        <p14:creationId xmlns:p14="http://schemas.microsoft.com/office/powerpoint/2010/main" val="8621983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can Neighbourhood Plans do..?</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sz="2400" b="1" i="1" dirty="0" smtClean="0"/>
              <a:t>Employment/business</a:t>
            </a:r>
          </a:p>
          <a:p>
            <a:r>
              <a:rPr lang="en-GB" sz="2000" dirty="0" smtClean="0"/>
              <a:t>Support redevelopment/intensification of existing employment sites</a:t>
            </a:r>
          </a:p>
          <a:p>
            <a:r>
              <a:rPr lang="en-GB" sz="2000" dirty="0" smtClean="0"/>
              <a:t>Increase / reduce flexibility on different uses</a:t>
            </a:r>
          </a:p>
          <a:p>
            <a:r>
              <a:rPr lang="en-GB" sz="2000" dirty="0" smtClean="0"/>
              <a:t>Provide forward guidance on expected uses of new employment sites / work with agents/partners to promote certain uses</a:t>
            </a:r>
          </a:p>
          <a:p>
            <a:r>
              <a:rPr lang="en-GB" sz="2000" dirty="0" smtClean="0"/>
              <a:t>Affordable employment space (start-up units, grow-on space, creative workshops, etc.)</a:t>
            </a:r>
          </a:p>
          <a:p>
            <a:r>
              <a:rPr lang="en-GB" sz="2000" dirty="0" smtClean="0"/>
              <a:t>Reduce costs of planning through Neighbourhood Development Order for new employment sites</a:t>
            </a:r>
          </a:p>
          <a:p>
            <a:r>
              <a:rPr lang="en-GB" sz="2000" dirty="0" smtClean="0"/>
              <a:t>Provision of sustainable transport links &amp; facilities to new/existing sites</a:t>
            </a:r>
          </a:p>
          <a:p>
            <a:r>
              <a:rPr lang="en-GB" sz="2000" dirty="0" smtClean="0"/>
              <a:t>Design code / environmental requirements / screening</a:t>
            </a:r>
          </a:p>
          <a:p>
            <a:r>
              <a:rPr lang="en-GB" sz="2000" dirty="0" smtClean="0"/>
              <a:t>Support/encourage home working; requirement on space and broadband provision in new homes</a:t>
            </a:r>
            <a:endParaRPr lang="en-GB" sz="2000" dirty="0"/>
          </a:p>
        </p:txBody>
      </p:sp>
    </p:spTree>
    <p:extLst>
      <p:ext uri="{BB962C8B-B14F-4D97-AF65-F5344CB8AC3E}">
        <p14:creationId xmlns:p14="http://schemas.microsoft.com/office/powerpoint/2010/main" val="22489513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Any questions..?</a:t>
            </a:r>
            <a:endParaRPr lang="en-GB" dirty="0"/>
          </a:p>
        </p:txBody>
      </p:sp>
    </p:spTree>
    <p:extLst>
      <p:ext uri="{BB962C8B-B14F-4D97-AF65-F5344CB8AC3E}">
        <p14:creationId xmlns:p14="http://schemas.microsoft.com/office/powerpoint/2010/main" val="13923654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are Neighbourhood Plans?</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A community-led plan, which can help shape and influence future growth and development within an area</a:t>
            </a:r>
          </a:p>
          <a:p>
            <a:r>
              <a:rPr lang="en-GB" dirty="0" smtClean="0"/>
              <a:t>Sits alongside the Local Plan for the area, and can provide added detail and localised content</a:t>
            </a:r>
          </a:p>
          <a:p>
            <a:r>
              <a:rPr lang="en-GB" dirty="0" smtClean="0"/>
              <a:t>Once approved, decisions on planning in the area will be made with reference to both the Local Plan and the Neighbourhood Plan</a:t>
            </a:r>
          </a:p>
          <a:p>
            <a:r>
              <a:rPr lang="en-GB" dirty="0" smtClean="0"/>
              <a:t>The content must come from, and be approved by, the local community</a:t>
            </a:r>
          </a:p>
          <a:p>
            <a:r>
              <a:rPr lang="en-GB" dirty="0" smtClean="0"/>
              <a:t>Must be growth orientated – it cannot stop development, but it can help local areas shape future growth to be more sensitive to local needs, issues and opportunities</a:t>
            </a:r>
          </a:p>
        </p:txBody>
      </p:sp>
    </p:spTree>
    <p:extLst>
      <p:ext uri="{BB962C8B-B14F-4D97-AF65-F5344CB8AC3E}">
        <p14:creationId xmlns:p14="http://schemas.microsoft.com/office/powerpoint/2010/main" val="26514040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Moreton in Marsh Neighbourhood Plan </a:t>
            </a:r>
            <a:r>
              <a:rPr lang="en-GB" sz="1400" dirty="0" smtClean="0"/>
              <a:t>[1]</a:t>
            </a:r>
            <a:endParaRPr lang="en-GB" sz="1400" dirty="0"/>
          </a:p>
        </p:txBody>
      </p:sp>
      <p:sp>
        <p:nvSpPr>
          <p:cNvPr id="3" name="Content Placeholder 2"/>
          <p:cNvSpPr>
            <a:spLocks noGrp="1"/>
          </p:cNvSpPr>
          <p:nvPr>
            <p:ph idx="1"/>
          </p:nvPr>
        </p:nvSpPr>
        <p:spPr/>
        <p:txBody>
          <a:bodyPr>
            <a:normAutofit fontScale="92500" lnSpcReduction="20000"/>
          </a:bodyPr>
          <a:lstStyle/>
          <a:p>
            <a:r>
              <a:rPr lang="en-GB" sz="2600" dirty="0" smtClean="0"/>
              <a:t>A group of volunteers has established a Neighbourhood Plan Working Group, which is a sub-committee of the Town Council (who are body with responsibility for agreeing and submitting the final Plan)</a:t>
            </a:r>
          </a:p>
          <a:p>
            <a:r>
              <a:rPr lang="en-GB" sz="2600" dirty="0" smtClean="0"/>
              <a:t>Activity is based around 6 key themes, which are broadly in line with the UN Sustainable Development Goals:</a:t>
            </a:r>
          </a:p>
          <a:p>
            <a:pPr marL="1314450" lvl="2" indent="-514350">
              <a:buFont typeface="+mj-lt"/>
              <a:buAutoNum type="arabicPeriod"/>
            </a:pPr>
            <a:r>
              <a:rPr lang="en-GB" sz="1900" dirty="0" smtClean="0"/>
              <a:t>A thriving low carbon environment that is resilient to a changing climate with clean and affordable energy for all</a:t>
            </a:r>
          </a:p>
          <a:p>
            <a:pPr marL="1314450" lvl="2" indent="-514350">
              <a:buFont typeface="+mj-lt"/>
              <a:buAutoNum type="arabicPeriod"/>
            </a:pPr>
            <a:r>
              <a:rPr lang="en-GB" sz="1900" dirty="0" smtClean="0"/>
              <a:t>Good quality jobs and a thriving economy</a:t>
            </a:r>
          </a:p>
          <a:p>
            <a:pPr marL="1314450" lvl="2" indent="-514350">
              <a:buFont typeface="+mj-lt"/>
              <a:buAutoNum type="arabicPeriod"/>
            </a:pPr>
            <a:r>
              <a:rPr lang="en-GB" sz="1900" dirty="0" smtClean="0"/>
              <a:t>Affordable housing that is fit for the future</a:t>
            </a:r>
          </a:p>
          <a:p>
            <a:pPr marL="1314450" lvl="2" indent="-514350">
              <a:buFont typeface="+mj-lt"/>
              <a:buAutoNum type="arabicPeriod"/>
            </a:pPr>
            <a:r>
              <a:rPr lang="en-GB" sz="1900" dirty="0" smtClean="0"/>
              <a:t>Promoting sustainable transport</a:t>
            </a:r>
          </a:p>
          <a:p>
            <a:pPr marL="1314450" lvl="2" indent="-514350">
              <a:buFont typeface="+mj-lt"/>
              <a:buAutoNum type="arabicPeriod"/>
            </a:pPr>
            <a:r>
              <a:rPr lang="en-GB" sz="1900" dirty="0" smtClean="0"/>
              <a:t>A vibrant and welcoming High Street and a town that maintains and enhances its unique character</a:t>
            </a:r>
          </a:p>
          <a:p>
            <a:pPr marL="1314450" lvl="2" indent="-514350">
              <a:buFont typeface="+mj-lt"/>
              <a:buAutoNum type="arabicPeriod"/>
            </a:pPr>
            <a:r>
              <a:rPr lang="en-GB" sz="1900" dirty="0" smtClean="0"/>
              <a:t>Health, leisure and well-being for all ages</a:t>
            </a:r>
            <a:endParaRPr lang="en-GB" sz="1900" dirty="0"/>
          </a:p>
        </p:txBody>
      </p:sp>
    </p:spTree>
    <p:extLst>
      <p:ext uri="{BB962C8B-B14F-4D97-AF65-F5344CB8AC3E}">
        <p14:creationId xmlns:p14="http://schemas.microsoft.com/office/powerpoint/2010/main" val="7494708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Moreton in Marsh Neighbourhood Plan </a:t>
            </a:r>
            <a:r>
              <a:rPr lang="en-GB" sz="1400" dirty="0" smtClean="0"/>
              <a:t>[2]</a:t>
            </a:r>
            <a:endParaRPr lang="en-GB" sz="1400" dirty="0"/>
          </a:p>
        </p:txBody>
      </p:sp>
      <p:sp>
        <p:nvSpPr>
          <p:cNvPr id="3" name="Content Placeholder 2"/>
          <p:cNvSpPr>
            <a:spLocks noGrp="1"/>
          </p:cNvSpPr>
          <p:nvPr>
            <p:ph idx="1"/>
          </p:nvPr>
        </p:nvSpPr>
        <p:spPr/>
        <p:txBody>
          <a:bodyPr>
            <a:normAutofit lnSpcReduction="10000"/>
          </a:bodyPr>
          <a:lstStyle/>
          <a:p>
            <a:r>
              <a:rPr lang="en-GB" sz="2600" dirty="0" smtClean="0"/>
              <a:t>Looking to engage and consult widely in this “issues &amp; opportunities” phase</a:t>
            </a:r>
          </a:p>
          <a:p>
            <a:r>
              <a:rPr lang="en-GB" sz="2600" dirty="0" smtClean="0"/>
              <a:t>Further surveys and research work over the summer</a:t>
            </a:r>
          </a:p>
          <a:p>
            <a:r>
              <a:rPr lang="en-GB" sz="2600" dirty="0" smtClean="0"/>
              <a:t>Aim to draft report in the Autumn</a:t>
            </a:r>
          </a:p>
          <a:p>
            <a:r>
              <a:rPr lang="en-GB" sz="2600" dirty="0" smtClean="0"/>
              <a:t>Likely to be comprised of two parts – the planning policy section (the “core” Neighbourhood Plan); and a community projects/priorities section (the non-spatial planning part)</a:t>
            </a:r>
          </a:p>
          <a:p>
            <a:r>
              <a:rPr lang="en-GB" sz="2600" dirty="0" smtClean="0"/>
              <a:t>Second part linked to opportunities around the Community Infrastructure Levy</a:t>
            </a:r>
            <a:endParaRPr lang="en-GB" sz="1900" dirty="0"/>
          </a:p>
        </p:txBody>
      </p:sp>
    </p:spTree>
    <p:extLst>
      <p:ext uri="{BB962C8B-B14F-4D97-AF65-F5344CB8AC3E}">
        <p14:creationId xmlns:p14="http://schemas.microsoft.com/office/powerpoint/2010/main" val="28590676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Planning &amp; Economic Growth</a:t>
            </a:r>
            <a:endParaRPr lang="en-GB" dirty="0"/>
          </a:p>
        </p:txBody>
      </p:sp>
      <p:sp>
        <p:nvSpPr>
          <p:cNvPr id="3" name="Content Placeholder 2"/>
          <p:cNvSpPr>
            <a:spLocks noGrp="1"/>
          </p:cNvSpPr>
          <p:nvPr>
            <p:ph idx="1"/>
          </p:nvPr>
        </p:nvSpPr>
        <p:spPr/>
        <p:txBody>
          <a:bodyPr>
            <a:normAutofit/>
          </a:bodyPr>
          <a:lstStyle/>
          <a:p>
            <a:r>
              <a:rPr lang="en-GB" sz="2400" dirty="0" smtClean="0"/>
              <a:t>Local Plans &amp; Neighbourhood Plans should set out the vision and strategy for economic growth in the area over a significant period of time (10-20 years)</a:t>
            </a:r>
          </a:p>
          <a:p>
            <a:r>
              <a:rPr lang="en-GB" sz="2400" dirty="0" smtClean="0"/>
              <a:t>In general, the planning system can:</a:t>
            </a:r>
          </a:p>
          <a:p>
            <a:pPr lvl="1"/>
            <a:r>
              <a:rPr lang="en-GB" sz="2000" i="1" dirty="0" smtClean="0"/>
              <a:t>Enable</a:t>
            </a:r>
            <a:r>
              <a:rPr lang="en-GB" sz="2000" dirty="0" smtClean="0"/>
              <a:t> growth through the provision of sites and locations for new economic activity</a:t>
            </a:r>
          </a:p>
          <a:p>
            <a:pPr lvl="1"/>
            <a:r>
              <a:rPr lang="en-GB" sz="2000" i="1" dirty="0" smtClean="0"/>
              <a:t>Influence</a:t>
            </a:r>
            <a:r>
              <a:rPr lang="en-GB" sz="2000" dirty="0" smtClean="0"/>
              <a:t> the type and nature of growth through enabling or preventing certain uses on sites/areas</a:t>
            </a:r>
          </a:p>
          <a:p>
            <a:pPr lvl="1"/>
            <a:r>
              <a:rPr lang="en-GB" sz="2000" i="1" dirty="0" smtClean="0"/>
              <a:t>Facilitate</a:t>
            </a:r>
            <a:r>
              <a:rPr lang="en-GB" sz="2000" dirty="0" smtClean="0"/>
              <a:t> growth by making it easier to do certain things in certain areas (Local Development Orders / Neighbourhood Development Orders)</a:t>
            </a:r>
            <a:endParaRPr lang="en-GB" sz="2000" dirty="0"/>
          </a:p>
        </p:txBody>
      </p:sp>
    </p:spTree>
    <p:extLst>
      <p:ext uri="{BB962C8B-B14F-4D97-AF65-F5344CB8AC3E}">
        <p14:creationId xmlns:p14="http://schemas.microsoft.com/office/powerpoint/2010/main" val="6600658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Use Class Orders</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3990664000"/>
              </p:ext>
            </p:extLst>
          </p:nvPr>
        </p:nvGraphicFramePr>
        <p:xfrm>
          <a:off x="611560" y="1124744"/>
          <a:ext cx="7776864" cy="2667000"/>
        </p:xfrm>
        <a:graphic>
          <a:graphicData uri="http://schemas.openxmlformats.org/drawingml/2006/table">
            <a:tbl>
              <a:tblPr firstRow="1" bandRow="1">
                <a:tableStyleId>{5C22544A-7EE6-4342-B048-85BDC9FD1C3A}</a:tableStyleId>
              </a:tblPr>
              <a:tblGrid>
                <a:gridCol w="648072"/>
                <a:gridCol w="1584176"/>
                <a:gridCol w="5544616"/>
              </a:tblGrid>
              <a:tr h="370840">
                <a:tc gridSpan="2">
                  <a:txBody>
                    <a:bodyPr/>
                    <a:lstStyle/>
                    <a:p>
                      <a:r>
                        <a:rPr lang="en-GB" sz="1400" dirty="0" smtClean="0"/>
                        <a:t>Use Class</a:t>
                      </a:r>
                      <a:endParaRPr lang="en-GB" sz="1400" dirty="0"/>
                    </a:p>
                  </a:txBody>
                  <a:tcPr/>
                </a:tc>
                <a:tc hMerge="1">
                  <a:txBody>
                    <a:bodyPr/>
                    <a:lstStyle/>
                    <a:p>
                      <a:endParaRPr lang="en-GB" dirty="0"/>
                    </a:p>
                  </a:txBody>
                  <a:tcPr/>
                </a:tc>
                <a:tc>
                  <a:txBody>
                    <a:bodyPr/>
                    <a:lstStyle/>
                    <a:p>
                      <a:r>
                        <a:rPr lang="en-GB" sz="1400" dirty="0" smtClean="0"/>
                        <a:t>Allowed uses</a:t>
                      </a:r>
                      <a:endParaRPr lang="en-GB" sz="1400" dirty="0"/>
                    </a:p>
                  </a:txBody>
                  <a:tcPr/>
                </a:tc>
              </a:tr>
              <a:tr h="370840">
                <a:tc>
                  <a:txBody>
                    <a:bodyPr/>
                    <a:lstStyle/>
                    <a:p>
                      <a:r>
                        <a:rPr lang="en-GB" sz="1200" dirty="0" smtClean="0"/>
                        <a:t>A1</a:t>
                      </a:r>
                      <a:endParaRPr lang="en-GB" sz="1200" dirty="0"/>
                    </a:p>
                  </a:txBody>
                  <a:tcPr/>
                </a:tc>
                <a:tc>
                  <a:txBody>
                    <a:bodyPr/>
                    <a:lstStyle/>
                    <a:p>
                      <a:r>
                        <a:rPr lang="en-GB" sz="1200" dirty="0" smtClean="0"/>
                        <a:t>Shops</a:t>
                      </a:r>
                      <a:endParaRPr lang="en-GB" sz="1200" dirty="0"/>
                    </a:p>
                  </a:txBody>
                  <a:tcPr/>
                </a:tc>
                <a:tc>
                  <a:txBody>
                    <a:bodyPr/>
                    <a:lstStyle/>
                    <a:p>
                      <a:r>
                        <a:rPr lang="en-GB" sz="1200" dirty="0" smtClean="0"/>
                        <a:t>Shops, retail warehouses, post offices, ticket and travel agencies, sale of cold food for consumption off premises, hairdressers, funeral directors, hire shops, dry cleaners, internet cafes</a:t>
                      </a:r>
                      <a:endParaRPr lang="en-GB" sz="1200" dirty="0"/>
                    </a:p>
                  </a:txBody>
                  <a:tcPr/>
                </a:tc>
              </a:tr>
              <a:tr h="370840">
                <a:tc>
                  <a:txBody>
                    <a:bodyPr/>
                    <a:lstStyle/>
                    <a:p>
                      <a:r>
                        <a:rPr lang="en-GB" sz="1200" dirty="0" smtClean="0"/>
                        <a:t>A2</a:t>
                      </a:r>
                      <a:endParaRPr lang="en-GB" sz="1200" dirty="0"/>
                    </a:p>
                  </a:txBody>
                  <a:tcPr/>
                </a:tc>
                <a:tc>
                  <a:txBody>
                    <a:bodyPr/>
                    <a:lstStyle/>
                    <a:p>
                      <a:r>
                        <a:rPr lang="en-GB" sz="1200" dirty="0" smtClean="0"/>
                        <a:t>Finance &amp; Professional</a:t>
                      </a:r>
                      <a:r>
                        <a:rPr lang="en-GB" sz="1200" baseline="0" dirty="0" smtClean="0"/>
                        <a:t> Services</a:t>
                      </a:r>
                      <a:endParaRPr lang="en-GB" sz="1200" dirty="0"/>
                    </a:p>
                  </a:txBody>
                  <a:tcPr/>
                </a:tc>
                <a:tc>
                  <a:txBody>
                    <a:bodyPr/>
                    <a:lstStyle/>
                    <a:p>
                      <a:r>
                        <a:rPr lang="en-GB" sz="1200" dirty="0" smtClean="0"/>
                        <a:t>Banks, building societies, estate and employment agencies, professional services (not health or medical services).</a:t>
                      </a:r>
                      <a:endParaRPr lang="en-GB" sz="1200" dirty="0"/>
                    </a:p>
                  </a:txBody>
                  <a:tcPr/>
                </a:tc>
              </a:tr>
              <a:tr h="370840">
                <a:tc>
                  <a:txBody>
                    <a:bodyPr/>
                    <a:lstStyle/>
                    <a:p>
                      <a:r>
                        <a:rPr lang="en-GB" sz="1200" dirty="0" smtClean="0"/>
                        <a:t>A3</a:t>
                      </a:r>
                      <a:endParaRPr lang="en-GB" sz="1200" dirty="0"/>
                    </a:p>
                  </a:txBody>
                  <a:tcPr/>
                </a:tc>
                <a:tc>
                  <a:txBody>
                    <a:bodyPr/>
                    <a:lstStyle/>
                    <a:p>
                      <a:r>
                        <a:rPr lang="en-GB" sz="1200" dirty="0" smtClean="0"/>
                        <a:t>Food &amp; Drink</a:t>
                      </a:r>
                      <a:endParaRPr lang="en-GB" sz="1200" dirty="0"/>
                    </a:p>
                  </a:txBody>
                  <a:tcPr/>
                </a:tc>
                <a:tc>
                  <a:txBody>
                    <a:bodyPr/>
                    <a:lstStyle/>
                    <a:p>
                      <a:r>
                        <a:rPr lang="en-GB" sz="1200" dirty="0" smtClean="0"/>
                        <a:t>Restaurants</a:t>
                      </a:r>
                      <a:r>
                        <a:rPr lang="en-GB" sz="1200" baseline="0" dirty="0" smtClean="0"/>
                        <a:t> and cafes</a:t>
                      </a:r>
                      <a:endParaRPr lang="en-GB" sz="1200" dirty="0"/>
                    </a:p>
                  </a:txBody>
                  <a:tcPr/>
                </a:tc>
              </a:tr>
              <a:tr h="370840">
                <a:tc>
                  <a:txBody>
                    <a:bodyPr/>
                    <a:lstStyle/>
                    <a:p>
                      <a:r>
                        <a:rPr lang="en-GB" sz="1200" dirty="0" smtClean="0"/>
                        <a:t>A4 </a:t>
                      </a:r>
                      <a:endParaRPr lang="en-GB" sz="1200" dirty="0"/>
                    </a:p>
                  </a:txBody>
                  <a:tcPr/>
                </a:tc>
                <a:tc>
                  <a:txBody>
                    <a:bodyPr/>
                    <a:lstStyle/>
                    <a:p>
                      <a:r>
                        <a:rPr lang="en-GB" sz="1200" dirty="0" smtClean="0"/>
                        <a:t>Drinking establishments</a:t>
                      </a:r>
                      <a:endParaRPr lang="en-GB" sz="1200" dirty="0"/>
                    </a:p>
                  </a:txBody>
                  <a:tcPr/>
                </a:tc>
                <a:tc>
                  <a:txBody>
                    <a:bodyPr/>
                    <a:lstStyle/>
                    <a:p>
                      <a:r>
                        <a:rPr lang="en-GB" sz="1200" dirty="0" smtClean="0"/>
                        <a:t>Public houses, wine bars or other drinking establishments.</a:t>
                      </a:r>
                      <a:endParaRPr lang="en-GB" sz="1200" dirty="0"/>
                    </a:p>
                  </a:txBody>
                  <a:tcPr/>
                </a:tc>
              </a:tr>
              <a:tr h="370840">
                <a:tc>
                  <a:txBody>
                    <a:bodyPr/>
                    <a:lstStyle/>
                    <a:p>
                      <a:r>
                        <a:rPr lang="en-GB" sz="1200" dirty="0" smtClean="0"/>
                        <a:t>A5</a:t>
                      </a:r>
                      <a:endParaRPr lang="en-GB" sz="1200" dirty="0"/>
                    </a:p>
                  </a:txBody>
                  <a:tcPr/>
                </a:tc>
                <a:tc>
                  <a:txBody>
                    <a:bodyPr/>
                    <a:lstStyle/>
                    <a:p>
                      <a:r>
                        <a:rPr lang="en-GB" sz="1200" dirty="0" smtClean="0"/>
                        <a:t>Hot food</a:t>
                      </a:r>
                      <a:r>
                        <a:rPr lang="en-GB" sz="1200" baseline="0" dirty="0" smtClean="0"/>
                        <a:t> takeaways</a:t>
                      </a:r>
                      <a:endParaRPr lang="en-GB" sz="1200" dirty="0"/>
                    </a:p>
                  </a:txBody>
                  <a:tcPr/>
                </a:tc>
                <a:tc>
                  <a:txBody>
                    <a:bodyPr/>
                    <a:lstStyle/>
                    <a:p>
                      <a:r>
                        <a:rPr lang="en-GB" sz="1200" dirty="0" smtClean="0"/>
                        <a:t>For the sale of hot food for consumption off the premises.</a:t>
                      </a:r>
                      <a:endParaRPr lang="en-GB" sz="1200"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689002917"/>
              </p:ext>
            </p:extLst>
          </p:nvPr>
        </p:nvGraphicFramePr>
        <p:xfrm>
          <a:off x="611560" y="3861048"/>
          <a:ext cx="7776864" cy="1651000"/>
        </p:xfrm>
        <a:graphic>
          <a:graphicData uri="http://schemas.openxmlformats.org/drawingml/2006/table">
            <a:tbl>
              <a:tblPr bandRow="1">
                <a:tableStyleId>{21E4AEA4-8DFA-4A89-87EB-49C32662AFE0}</a:tableStyleId>
              </a:tblPr>
              <a:tblGrid>
                <a:gridCol w="648072"/>
                <a:gridCol w="1584176"/>
                <a:gridCol w="5544616"/>
              </a:tblGrid>
              <a:tr h="370840">
                <a:tc>
                  <a:txBody>
                    <a:bodyPr/>
                    <a:lstStyle/>
                    <a:p>
                      <a:r>
                        <a:rPr lang="en-GB" sz="1200" dirty="0" smtClean="0"/>
                        <a:t>B1</a:t>
                      </a:r>
                      <a:endParaRPr lang="en-GB" sz="1200" dirty="0"/>
                    </a:p>
                  </a:txBody>
                  <a:tcPr/>
                </a:tc>
                <a:tc>
                  <a:txBody>
                    <a:bodyPr/>
                    <a:lstStyle/>
                    <a:p>
                      <a:r>
                        <a:rPr lang="en-GB" sz="1200" dirty="0" smtClean="0"/>
                        <a:t>Business</a:t>
                      </a:r>
                      <a:endParaRPr lang="en-GB" sz="1200" dirty="0"/>
                    </a:p>
                  </a:txBody>
                  <a:tcPr/>
                </a:tc>
                <a:tc>
                  <a:txBody>
                    <a:bodyPr/>
                    <a:lstStyle/>
                    <a:p>
                      <a:pPr marL="228600" indent="-228600">
                        <a:buAutoNum type="alphaLcParenR"/>
                      </a:pPr>
                      <a:r>
                        <a:rPr lang="en-GB" sz="1200" dirty="0" smtClean="0"/>
                        <a:t>Office other than a use within Class A2 </a:t>
                      </a:r>
                    </a:p>
                    <a:p>
                      <a:pPr marL="228600" indent="-228600">
                        <a:buAutoNum type="alphaLcParenR"/>
                      </a:pPr>
                      <a:r>
                        <a:rPr lang="en-GB" sz="1200" dirty="0" smtClean="0"/>
                        <a:t>Research and development of products or processes</a:t>
                      </a:r>
                    </a:p>
                    <a:p>
                      <a:pPr marL="228600" indent="-228600">
                        <a:buAutoNum type="alphaLcParenR"/>
                      </a:pPr>
                      <a:r>
                        <a:rPr lang="en-GB" sz="1200" dirty="0" smtClean="0"/>
                        <a:t>For any industrial process (which can be carried out in any residential area without causing detriment to the amenity of the area)</a:t>
                      </a:r>
                      <a:endParaRPr lang="en-GB" sz="1200" dirty="0"/>
                    </a:p>
                  </a:txBody>
                  <a:tcPr/>
                </a:tc>
              </a:tr>
              <a:tr h="370840">
                <a:tc>
                  <a:txBody>
                    <a:bodyPr/>
                    <a:lstStyle/>
                    <a:p>
                      <a:r>
                        <a:rPr lang="en-GB" sz="1200" dirty="0" smtClean="0"/>
                        <a:t>B2</a:t>
                      </a:r>
                      <a:endParaRPr lang="en-GB" sz="1200" dirty="0"/>
                    </a:p>
                  </a:txBody>
                  <a:tcPr/>
                </a:tc>
                <a:tc>
                  <a:txBody>
                    <a:bodyPr/>
                    <a:lstStyle/>
                    <a:p>
                      <a:r>
                        <a:rPr lang="en-GB" sz="1200" dirty="0" smtClean="0"/>
                        <a:t>General</a:t>
                      </a:r>
                      <a:r>
                        <a:rPr lang="en-GB" sz="1200" baseline="0" dirty="0" smtClean="0"/>
                        <a:t> Industry</a:t>
                      </a:r>
                      <a:endParaRPr lang="en-GB" sz="1200" dirty="0"/>
                    </a:p>
                  </a:txBody>
                  <a:tcPr/>
                </a:tc>
                <a:tc>
                  <a:txBody>
                    <a:bodyPr/>
                    <a:lstStyle/>
                    <a:p>
                      <a:r>
                        <a:rPr lang="en-GB" sz="1200" dirty="0" smtClean="0"/>
                        <a:t>Industrial process other than that falling within Class B1.</a:t>
                      </a:r>
                      <a:endParaRPr lang="en-GB" sz="1200" dirty="0"/>
                    </a:p>
                  </a:txBody>
                  <a:tcPr/>
                </a:tc>
              </a:tr>
              <a:tr h="370840">
                <a:tc>
                  <a:txBody>
                    <a:bodyPr/>
                    <a:lstStyle/>
                    <a:p>
                      <a:r>
                        <a:rPr lang="en-GB" sz="1200" dirty="0" smtClean="0"/>
                        <a:t>B8</a:t>
                      </a:r>
                      <a:endParaRPr lang="en-GB" sz="1200" dirty="0"/>
                    </a:p>
                  </a:txBody>
                  <a:tcPr/>
                </a:tc>
                <a:tc>
                  <a:txBody>
                    <a:bodyPr/>
                    <a:lstStyle/>
                    <a:p>
                      <a:r>
                        <a:rPr lang="en-GB" sz="1200" dirty="0" smtClean="0"/>
                        <a:t>Storage or Distribution</a:t>
                      </a:r>
                      <a:endParaRPr lang="en-GB" sz="1200" dirty="0"/>
                    </a:p>
                  </a:txBody>
                  <a:tcPr/>
                </a:tc>
                <a:tc>
                  <a:txBody>
                    <a:bodyPr/>
                    <a:lstStyle/>
                    <a:p>
                      <a:r>
                        <a:rPr lang="en-GB" sz="1200" dirty="0" smtClean="0"/>
                        <a:t>Use for storage or as a distribution centre.</a:t>
                      </a:r>
                      <a:endParaRPr lang="en-GB" sz="1200" dirty="0"/>
                    </a:p>
                  </a:txBody>
                  <a:tcPr/>
                </a:tc>
              </a:tr>
            </a:tbl>
          </a:graphicData>
        </a:graphic>
      </p:graphicFrame>
    </p:spTree>
    <p:extLst>
      <p:ext uri="{BB962C8B-B14F-4D97-AF65-F5344CB8AC3E}">
        <p14:creationId xmlns:p14="http://schemas.microsoft.com/office/powerpoint/2010/main" val="19749983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Use Class Orders</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3330181206"/>
              </p:ext>
            </p:extLst>
          </p:nvPr>
        </p:nvGraphicFramePr>
        <p:xfrm>
          <a:off x="611560" y="1124744"/>
          <a:ext cx="7776864" cy="3302000"/>
        </p:xfrm>
        <a:graphic>
          <a:graphicData uri="http://schemas.openxmlformats.org/drawingml/2006/table">
            <a:tbl>
              <a:tblPr firstRow="1" bandRow="1">
                <a:tableStyleId>{F5AB1C69-6EDB-4FF4-983F-18BD219EF322}</a:tableStyleId>
              </a:tblPr>
              <a:tblGrid>
                <a:gridCol w="648072"/>
                <a:gridCol w="1584176"/>
                <a:gridCol w="5544616"/>
              </a:tblGrid>
              <a:tr h="370840">
                <a:tc gridSpan="2">
                  <a:txBody>
                    <a:bodyPr/>
                    <a:lstStyle/>
                    <a:p>
                      <a:r>
                        <a:rPr lang="en-GB" sz="1400" dirty="0" smtClean="0"/>
                        <a:t>Use Class</a:t>
                      </a:r>
                      <a:endParaRPr lang="en-GB" sz="1400" dirty="0"/>
                    </a:p>
                  </a:txBody>
                  <a:tcPr/>
                </a:tc>
                <a:tc hMerge="1">
                  <a:txBody>
                    <a:bodyPr/>
                    <a:lstStyle/>
                    <a:p>
                      <a:endParaRPr lang="en-GB" dirty="0"/>
                    </a:p>
                  </a:txBody>
                  <a:tcPr/>
                </a:tc>
                <a:tc>
                  <a:txBody>
                    <a:bodyPr/>
                    <a:lstStyle/>
                    <a:p>
                      <a:r>
                        <a:rPr lang="en-GB" sz="1400" dirty="0" smtClean="0"/>
                        <a:t>Allowed uses</a:t>
                      </a:r>
                      <a:endParaRPr lang="en-GB" sz="1400" dirty="0"/>
                    </a:p>
                  </a:txBody>
                  <a:tcPr/>
                </a:tc>
              </a:tr>
              <a:tr h="370840">
                <a:tc>
                  <a:txBody>
                    <a:bodyPr/>
                    <a:lstStyle/>
                    <a:p>
                      <a:r>
                        <a:rPr lang="en-GB" sz="1200" dirty="0" smtClean="0"/>
                        <a:t>C1</a:t>
                      </a:r>
                      <a:endParaRPr lang="en-GB" sz="1200" dirty="0"/>
                    </a:p>
                  </a:txBody>
                  <a:tcPr/>
                </a:tc>
                <a:tc>
                  <a:txBody>
                    <a:bodyPr/>
                    <a:lstStyle/>
                    <a:p>
                      <a:r>
                        <a:rPr lang="en-GB" sz="1200" dirty="0" smtClean="0"/>
                        <a:t>Hotels</a:t>
                      </a:r>
                      <a:endParaRPr lang="en-GB" sz="1200" dirty="0"/>
                    </a:p>
                  </a:txBody>
                  <a:tcPr/>
                </a:tc>
                <a:tc>
                  <a:txBody>
                    <a:bodyPr/>
                    <a:lstStyle/>
                    <a:p>
                      <a:r>
                        <a:rPr lang="en-GB" sz="1200" dirty="0" smtClean="0"/>
                        <a:t>Hotels, boarding and guest houses (where no significant element of care is provided).</a:t>
                      </a:r>
                      <a:endParaRPr lang="en-GB" sz="1200" dirty="0"/>
                    </a:p>
                  </a:txBody>
                  <a:tcPr/>
                </a:tc>
              </a:tr>
              <a:tr h="370840">
                <a:tc>
                  <a:txBody>
                    <a:bodyPr/>
                    <a:lstStyle/>
                    <a:p>
                      <a:r>
                        <a:rPr lang="en-GB" sz="1200" dirty="0" smtClean="0"/>
                        <a:t>C2</a:t>
                      </a:r>
                      <a:endParaRPr lang="en-GB" sz="1200" dirty="0"/>
                    </a:p>
                  </a:txBody>
                  <a:tcPr/>
                </a:tc>
                <a:tc>
                  <a:txBody>
                    <a:bodyPr/>
                    <a:lstStyle/>
                    <a:p>
                      <a:r>
                        <a:rPr lang="en-GB" sz="1200" dirty="0" smtClean="0"/>
                        <a:t>Residential institutions</a:t>
                      </a:r>
                      <a:endParaRPr lang="en-GB" sz="1200" dirty="0"/>
                    </a:p>
                  </a:txBody>
                  <a:tcPr/>
                </a:tc>
                <a:tc>
                  <a:txBody>
                    <a:bodyPr/>
                    <a:lstStyle/>
                    <a:p>
                      <a:r>
                        <a:rPr lang="en-GB" sz="1200" dirty="0" smtClean="0"/>
                        <a:t>Residential accommodation and care to people in need of care, residential schools, colleges or training centres, hospitals, nursing homes.</a:t>
                      </a:r>
                      <a:endParaRPr lang="en-GB" sz="1200" dirty="0"/>
                    </a:p>
                  </a:txBody>
                  <a:tcPr/>
                </a:tc>
              </a:tr>
              <a:tr h="370840">
                <a:tc>
                  <a:txBody>
                    <a:bodyPr/>
                    <a:lstStyle/>
                    <a:p>
                      <a:r>
                        <a:rPr lang="en-GB" sz="1200" dirty="0" smtClean="0"/>
                        <a:t>C2a</a:t>
                      </a:r>
                      <a:endParaRPr lang="en-GB" sz="1200" dirty="0"/>
                    </a:p>
                  </a:txBody>
                  <a:tcPr/>
                </a:tc>
                <a:tc>
                  <a:txBody>
                    <a:bodyPr/>
                    <a:lstStyle/>
                    <a:p>
                      <a:r>
                        <a:rPr lang="en-GB" sz="1200" dirty="0" smtClean="0"/>
                        <a:t>Secure Residential</a:t>
                      </a:r>
                      <a:r>
                        <a:rPr lang="en-GB" sz="1200" baseline="0" dirty="0" smtClean="0"/>
                        <a:t> Institutions</a:t>
                      </a:r>
                      <a:endParaRPr lang="en-GB" sz="1200" dirty="0"/>
                    </a:p>
                  </a:txBody>
                  <a:tcPr/>
                </a:tc>
                <a:tc>
                  <a:txBody>
                    <a:bodyPr/>
                    <a:lstStyle/>
                    <a:p>
                      <a:r>
                        <a:rPr lang="en-GB" sz="1200" dirty="0" smtClean="0"/>
                        <a:t>Prisons, young offenders’ institutions, detention centres, secure training centres, custody centres, short term holding centres, secure hospitals, secure local authority accommodation, military barracks.</a:t>
                      </a:r>
                      <a:endParaRPr lang="en-GB" sz="1200" dirty="0"/>
                    </a:p>
                  </a:txBody>
                  <a:tcPr/>
                </a:tc>
              </a:tr>
              <a:tr h="370840">
                <a:tc>
                  <a:txBody>
                    <a:bodyPr/>
                    <a:lstStyle/>
                    <a:p>
                      <a:r>
                        <a:rPr lang="en-GB" sz="1200" dirty="0" smtClean="0"/>
                        <a:t>C3</a:t>
                      </a:r>
                      <a:endParaRPr lang="en-GB" sz="1200" dirty="0"/>
                    </a:p>
                  </a:txBody>
                  <a:tcPr/>
                </a:tc>
                <a:tc>
                  <a:txBody>
                    <a:bodyPr/>
                    <a:lstStyle/>
                    <a:p>
                      <a:r>
                        <a:rPr lang="en-GB" sz="1200" dirty="0" err="1" smtClean="0"/>
                        <a:t>Dwellinghouses</a:t>
                      </a:r>
                      <a:endParaRPr lang="en-GB" sz="1200" dirty="0"/>
                    </a:p>
                  </a:txBody>
                  <a:tcPr/>
                </a:tc>
                <a:tc>
                  <a:txBody>
                    <a:bodyPr/>
                    <a:lstStyle/>
                    <a:p>
                      <a:r>
                        <a:rPr lang="en-GB" sz="1200" dirty="0" smtClean="0"/>
                        <a:t>Use as a </a:t>
                      </a:r>
                      <a:r>
                        <a:rPr lang="en-GB" sz="1200" dirty="0" err="1" smtClean="0"/>
                        <a:t>dwellinghouse</a:t>
                      </a:r>
                      <a:r>
                        <a:rPr lang="en-GB" sz="1200" dirty="0" smtClean="0"/>
                        <a:t> (whether or not a main residence) by: a) A single person or by people to be regarded as forming a single household; b) Not more than six residents living together as a single household where care is provided for residents; or c) Not more than six residents living together as a single household where no care is provided to residents (other than use within Class C4).</a:t>
                      </a:r>
                      <a:endParaRPr lang="en-GB" sz="1200" dirty="0"/>
                    </a:p>
                  </a:txBody>
                  <a:tcPr/>
                </a:tc>
              </a:tr>
              <a:tr h="370840">
                <a:tc>
                  <a:txBody>
                    <a:bodyPr/>
                    <a:lstStyle/>
                    <a:p>
                      <a:r>
                        <a:rPr lang="en-GB" sz="1200" dirty="0" smtClean="0"/>
                        <a:t>C4</a:t>
                      </a:r>
                      <a:endParaRPr lang="en-GB" sz="1200" dirty="0"/>
                    </a:p>
                  </a:txBody>
                  <a:tcPr/>
                </a:tc>
                <a:tc>
                  <a:txBody>
                    <a:bodyPr/>
                    <a:lstStyle/>
                    <a:p>
                      <a:r>
                        <a:rPr lang="en-GB" sz="1200" dirty="0" smtClean="0"/>
                        <a:t>Houses in multiple occupation</a:t>
                      </a:r>
                      <a:endParaRPr lang="en-GB" sz="1200" dirty="0"/>
                    </a:p>
                  </a:txBody>
                  <a:tcPr/>
                </a:tc>
                <a:tc>
                  <a:txBody>
                    <a:bodyPr/>
                    <a:lstStyle/>
                    <a:p>
                      <a:r>
                        <a:rPr lang="en-GB" sz="1200" dirty="0" smtClean="0"/>
                        <a:t>Use of a </a:t>
                      </a:r>
                      <a:r>
                        <a:rPr lang="en-GB" sz="1200" dirty="0" err="1" smtClean="0"/>
                        <a:t>dwellinghouse</a:t>
                      </a:r>
                      <a:r>
                        <a:rPr lang="en-GB" sz="1200" dirty="0" smtClean="0"/>
                        <a:t> by 3-6 residents as a ‘house in multiple occupation’ (HMO)</a:t>
                      </a:r>
                      <a:endParaRPr lang="en-GB" sz="1200"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397164463"/>
              </p:ext>
            </p:extLst>
          </p:nvPr>
        </p:nvGraphicFramePr>
        <p:xfrm>
          <a:off x="611560" y="4509120"/>
          <a:ext cx="7776864" cy="1463040"/>
        </p:xfrm>
        <a:graphic>
          <a:graphicData uri="http://schemas.openxmlformats.org/drawingml/2006/table">
            <a:tbl>
              <a:tblPr bandRow="1">
                <a:tableStyleId>{073A0DAA-6AF3-43AB-8588-CEC1D06C72B9}</a:tableStyleId>
              </a:tblPr>
              <a:tblGrid>
                <a:gridCol w="648072"/>
                <a:gridCol w="1584176"/>
                <a:gridCol w="5544616"/>
              </a:tblGrid>
              <a:tr h="822960">
                <a:tc>
                  <a:txBody>
                    <a:bodyPr/>
                    <a:lstStyle/>
                    <a:p>
                      <a:r>
                        <a:rPr lang="en-GB" sz="1200" dirty="0" smtClean="0"/>
                        <a:t>D1</a:t>
                      </a:r>
                      <a:endParaRPr lang="en-GB" sz="1200" dirty="0"/>
                    </a:p>
                  </a:txBody>
                  <a:tcPr/>
                </a:tc>
                <a:tc>
                  <a:txBody>
                    <a:bodyPr/>
                    <a:lstStyle/>
                    <a:p>
                      <a:r>
                        <a:rPr lang="en-GB" sz="1200" dirty="0" smtClean="0"/>
                        <a:t>Non-residential</a:t>
                      </a:r>
                      <a:r>
                        <a:rPr lang="en-GB" sz="1200" baseline="0" dirty="0" smtClean="0"/>
                        <a:t> institutions</a:t>
                      </a:r>
                      <a:endParaRPr lang="en-GB" sz="1200" dirty="0"/>
                    </a:p>
                  </a:txBody>
                  <a:tcPr/>
                </a:tc>
                <a:tc>
                  <a:txBody>
                    <a:bodyPr/>
                    <a:lstStyle/>
                    <a:p>
                      <a:pPr marL="0" indent="0">
                        <a:buNone/>
                      </a:pPr>
                      <a:r>
                        <a:rPr lang="en-GB" sz="1200" dirty="0" smtClean="0"/>
                        <a:t>Clinics, health centres, </a:t>
                      </a:r>
                      <a:r>
                        <a:rPr lang="en-GB" sz="1200" dirty="0" err="1" smtClean="0"/>
                        <a:t>creches</a:t>
                      </a:r>
                      <a:r>
                        <a:rPr lang="en-GB" sz="1200" dirty="0" smtClean="0"/>
                        <a:t>, day nurseries, schools, </a:t>
                      </a:r>
                      <a:r>
                        <a:rPr lang="en-GB" sz="1200" dirty="0" err="1" smtClean="0"/>
                        <a:t>nonresidential</a:t>
                      </a:r>
                      <a:r>
                        <a:rPr lang="en-GB" sz="1200" dirty="0" smtClean="0"/>
                        <a:t> education and training centres, museums, public libraries, public halls, exhibition halls, places of worship, law courts.</a:t>
                      </a:r>
                      <a:endParaRPr lang="en-GB" sz="1200" dirty="0"/>
                    </a:p>
                  </a:txBody>
                  <a:tcPr/>
                </a:tc>
              </a:tr>
              <a:tr h="370840">
                <a:tc>
                  <a:txBody>
                    <a:bodyPr/>
                    <a:lstStyle/>
                    <a:p>
                      <a:r>
                        <a:rPr lang="en-GB" sz="1200" dirty="0" smtClean="0"/>
                        <a:t>D2</a:t>
                      </a:r>
                      <a:endParaRPr lang="en-GB" sz="1200" dirty="0"/>
                    </a:p>
                  </a:txBody>
                  <a:tcPr/>
                </a:tc>
                <a:tc>
                  <a:txBody>
                    <a:bodyPr/>
                    <a:lstStyle/>
                    <a:p>
                      <a:r>
                        <a:rPr lang="en-GB" sz="1200" dirty="0" smtClean="0"/>
                        <a:t>Assembly &amp; Leisure</a:t>
                      </a:r>
                      <a:endParaRPr lang="en-GB" sz="1200" dirty="0"/>
                    </a:p>
                  </a:txBody>
                  <a:tcPr/>
                </a:tc>
                <a:tc>
                  <a:txBody>
                    <a:bodyPr/>
                    <a:lstStyle/>
                    <a:p>
                      <a:r>
                        <a:rPr lang="en-GB" sz="1200" dirty="0" smtClean="0"/>
                        <a:t>Cinemas, concert halls, bingo halls, dance halls, swimming baths, skating rinks, gymnasiums, other areas for indoor and outdoor sports or recreations not involving motorised vehicles or firearms.</a:t>
                      </a:r>
                      <a:endParaRPr lang="en-GB" sz="1200" dirty="0"/>
                    </a:p>
                  </a:txBody>
                  <a:tcPr/>
                </a:tc>
              </a:tr>
            </a:tbl>
          </a:graphicData>
        </a:graphic>
      </p:graphicFrame>
    </p:spTree>
    <p:extLst>
      <p:ext uri="{BB962C8B-B14F-4D97-AF65-F5344CB8AC3E}">
        <p14:creationId xmlns:p14="http://schemas.microsoft.com/office/powerpoint/2010/main" val="14468194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Cotswold District Local Plan (2011-2031)</a:t>
            </a:r>
            <a:endParaRPr lang="en-GB" dirty="0"/>
          </a:p>
        </p:txBody>
      </p:sp>
      <p:sp>
        <p:nvSpPr>
          <p:cNvPr id="3" name="Content Placeholder 2"/>
          <p:cNvSpPr>
            <a:spLocks noGrp="1"/>
          </p:cNvSpPr>
          <p:nvPr>
            <p:ph idx="1"/>
          </p:nvPr>
        </p:nvSpPr>
        <p:spPr>
          <a:xfrm>
            <a:off x="467544" y="1124744"/>
            <a:ext cx="8229600" cy="4464496"/>
          </a:xfrm>
        </p:spPr>
        <p:txBody>
          <a:bodyPr>
            <a:noAutofit/>
          </a:bodyPr>
          <a:lstStyle/>
          <a:p>
            <a:r>
              <a:rPr lang="en-GB" sz="2000" dirty="0" smtClean="0"/>
              <a:t>Adopted in August 2018</a:t>
            </a:r>
          </a:p>
          <a:p>
            <a:r>
              <a:rPr lang="en-GB" sz="2000" dirty="0" smtClean="0"/>
              <a:t>Sets out expected population and employment growth in the district over the 20 year period</a:t>
            </a:r>
          </a:p>
          <a:p>
            <a:r>
              <a:rPr lang="en-GB" sz="2000" dirty="0" smtClean="0"/>
              <a:t>Objectively Assessed Need on housing and employment land requirements</a:t>
            </a:r>
          </a:p>
          <a:p>
            <a:r>
              <a:rPr lang="en-GB" sz="2000" dirty="0" smtClean="0"/>
              <a:t>Identifies Moreton in Marsh as a “principal settlement”, and the main service centre for the North of the Cotswolds</a:t>
            </a:r>
          </a:p>
          <a:p>
            <a:r>
              <a:rPr lang="en-GB" sz="2000" dirty="0" smtClean="0"/>
              <a:t>Growth to be predominantly concentrated in the main towns and larger villages</a:t>
            </a:r>
          </a:p>
          <a:p>
            <a:r>
              <a:rPr lang="en-GB" sz="2000" dirty="0" smtClean="0"/>
              <a:t>The District’s economy seen as strong and resilient, but requires in-commuting from other areas due to tight labour market and ageing population</a:t>
            </a:r>
          </a:p>
          <a:p>
            <a:r>
              <a:rPr lang="en-GB" sz="2000" dirty="0" smtClean="0"/>
              <a:t>Tourism is a key sector and growing, but recognised that if not managed correctly could have an adverse impact on the environment and residents</a:t>
            </a:r>
          </a:p>
        </p:txBody>
      </p:sp>
    </p:spTree>
    <p:extLst>
      <p:ext uri="{BB962C8B-B14F-4D97-AF65-F5344CB8AC3E}">
        <p14:creationId xmlns:p14="http://schemas.microsoft.com/office/powerpoint/2010/main" val="27414190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Cotswold District Local Plan (2011-2031)</a:t>
            </a:r>
            <a:endParaRPr lang="en-GB" dirty="0"/>
          </a:p>
        </p:txBody>
      </p:sp>
      <p:sp>
        <p:nvSpPr>
          <p:cNvPr id="3" name="Content Placeholder 2"/>
          <p:cNvSpPr>
            <a:spLocks noGrp="1"/>
          </p:cNvSpPr>
          <p:nvPr>
            <p:ph idx="1"/>
          </p:nvPr>
        </p:nvSpPr>
        <p:spPr>
          <a:xfrm>
            <a:off x="467544" y="1124744"/>
            <a:ext cx="8229600" cy="5688632"/>
          </a:xfrm>
          <a:solidFill>
            <a:schemeClr val="bg1"/>
          </a:solidFill>
        </p:spPr>
        <p:txBody>
          <a:bodyPr>
            <a:noAutofit/>
          </a:bodyPr>
          <a:lstStyle/>
          <a:p>
            <a:pPr marL="0" indent="0">
              <a:buNone/>
            </a:pPr>
            <a:r>
              <a:rPr lang="en-GB" sz="2000" b="1" dirty="0" smtClean="0"/>
              <a:t>Policies relating to Economic Development</a:t>
            </a:r>
          </a:p>
          <a:p>
            <a:r>
              <a:rPr lang="en-GB" sz="1800" dirty="0" smtClean="0"/>
              <a:t>Range of policies that cover the following:</a:t>
            </a:r>
          </a:p>
          <a:p>
            <a:pPr lvl="1"/>
            <a:r>
              <a:rPr lang="en-GB" sz="1500" dirty="0" smtClean="0"/>
              <a:t>EC1: Employment Development – supporting activity that helps create new jobs within the District</a:t>
            </a:r>
          </a:p>
          <a:p>
            <a:pPr lvl="1"/>
            <a:r>
              <a:rPr lang="en-GB" sz="1500" dirty="0" smtClean="0"/>
              <a:t>EC2: Safeguarding of Existing Sites – protecting existing employment sites for B class use, and enabling intensification of activity</a:t>
            </a:r>
          </a:p>
          <a:p>
            <a:pPr lvl="1"/>
            <a:r>
              <a:rPr lang="en-GB" sz="1500" dirty="0" smtClean="0"/>
              <a:t>EC3: All-types of employment generating uses permitted in principle if within Development Boundaries; outside small-scale, appropriate development allowed</a:t>
            </a:r>
          </a:p>
          <a:p>
            <a:pPr lvl="1"/>
            <a:r>
              <a:rPr lang="en-GB" sz="1500" dirty="0" smtClean="0"/>
              <a:t>EC4: Special Policies [includes Moreton in Marsh Fire College]</a:t>
            </a:r>
          </a:p>
          <a:p>
            <a:pPr lvl="1"/>
            <a:r>
              <a:rPr lang="en-GB" sz="1500" dirty="0" smtClean="0"/>
              <a:t>EC5 &amp; EC6: Rural Diversification and conversion of rural buildings –allowed if doesn’t conflict with existing operation of farm/agricultural activity, existing buildings re-used wherever possible, and in keeping with character of the area</a:t>
            </a:r>
          </a:p>
          <a:p>
            <a:pPr lvl="1"/>
            <a:r>
              <a:rPr lang="en-GB" sz="1500" dirty="0" smtClean="0"/>
              <a:t>EC7/EC8/EC9: Retail and Town Centre uses – follows retail hierarchy.  Retail should in general be contained within the identified centres first, then edge of centre, then out of centre.  Should be consistent with strategy for area, help maintain a mix of uses, and contribute to quality &amp; attractiveness of centre.  Out of town retail will be subject to assessments on impact on health of centre</a:t>
            </a:r>
          </a:p>
          <a:p>
            <a:pPr lvl="1"/>
            <a:r>
              <a:rPr lang="en-GB" sz="1500" dirty="0" smtClean="0"/>
              <a:t>EC10 &amp; EC11: Tourism – new attractions permitted if have a functional relationship to historic or natural environment; well related to key tourist routes and meeting identified need/gap.  New accommodation only allowed through use of existing buildings, no new build unless in exceptional circumstances</a:t>
            </a:r>
          </a:p>
          <a:p>
            <a:pPr lvl="1"/>
            <a:endParaRPr lang="en-GB" sz="1600" dirty="0" smtClean="0"/>
          </a:p>
          <a:p>
            <a:pPr lvl="1"/>
            <a:endParaRPr lang="en-GB" sz="1600" dirty="0" smtClean="0"/>
          </a:p>
          <a:p>
            <a:endParaRPr lang="en-GB" sz="2000" dirty="0" smtClean="0"/>
          </a:p>
        </p:txBody>
      </p:sp>
      <p:sp>
        <p:nvSpPr>
          <p:cNvPr id="4" name="Rectangle 3"/>
          <p:cNvSpPr/>
          <p:nvPr/>
        </p:nvSpPr>
        <p:spPr>
          <a:xfrm>
            <a:off x="8592724" y="5589240"/>
            <a:ext cx="539552" cy="12687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936537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TM01859868[[fn=Thermal]]</Template>
  <TotalTime>422</TotalTime>
  <Words>1510</Words>
  <Application>Microsoft Office PowerPoint</Application>
  <PresentationFormat>On-screen Show (4:3)</PresentationFormat>
  <Paragraphs>139</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Moreton Means Business</vt:lpstr>
      <vt:lpstr>What are Neighbourhood Plans?</vt:lpstr>
      <vt:lpstr>Moreton in Marsh Neighbourhood Plan [1]</vt:lpstr>
      <vt:lpstr>Moreton in Marsh Neighbourhood Plan [2]</vt:lpstr>
      <vt:lpstr>Planning &amp; Economic Growth</vt:lpstr>
      <vt:lpstr>Use Class Orders</vt:lpstr>
      <vt:lpstr>Use Class Orders</vt:lpstr>
      <vt:lpstr>Cotswold District Local Plan (2011-2031)</vt:lpstr>
      <vt:lpstr>Cotswold District Local Plan (2011-2031)</vt:lpstr>
      <vt:lpstr>Moreton in Marsh (Policy S18)</vt:lpstr>
      <vt:lpstr>What can Neighbourhood Plans do..?</vt:lpstr>
      <vt:lpstr>What can Neighbourhood Plans do..?</vt:lpstr>
      <vt:lpstr>What can Neighbourhood Plans do..?</vt:lpstr>
      <vt:lpstr>Any questions..?</vt:lpstr>
    </vt:vector>
  </TitlesOfParts>
  <Company>Warwickshire County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Ayton-Hill</dc:creator>
  <cp:lastModifiedBy>Samantha Ayton-Hill</cp:lastModifiedBy>
  <cp:revision>20</cp:revision>
  <dcterms:created xsi:type="dcterms:W3CDTF">2019-04-23T08:44:03Z</dcterms:created>
  <dcterms:modified xsi:type="dcterms:W3CDTF">2019-04-30T10:32:47Z</dcterms:modified>
</cp:coreProperties>
</file>