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80" r:id="rId2"/>
    <p:sldId id="510" r:id="rId3"/>
    <p:sldId id="523" r:id="rId4"/>
    <p:sldId id="422" r:id="rId5"/>
    <p:sldId id="423" r:id="rId6"/>
    <p:sldId id="442" r:id="rId7"/>
    <p:sldId id="507" r:id="rId8"/>
    <p:sldId id="448" r:id="rId9"/>
    <p:sldId id="469" r:id="rId10"/>
    <p:sldId id="522" r:id="rId11"/>
    <p:sldId id="517" r:id="rId12"/>
    <p:sldId id="518" r:id="rId13"/>
    <p:sldId id="520" r:id="rId14"/>
    <p:sldId id="521" r:id="rId15"/>
    <p:sldId id="508" r:id="rId16"/>
    <p:sldId id="440" r:id="rId17"/>
    <p:sldId id="515" r:id="rId18"/>
    <p:sldId id="511" r:id="rId19"/>
    <p:sldId id="512" r:id="rId20"/>
    <p:sldId id="524" r:id="rId21"/>
    <p:sldId id="513" r:id="rId22"/>
    <p:sldId id="497" r:id="rId23"/>
    <p:sldId id="419" r:id="rId24"/>
    <p:sldId id="362" r:id="rId25"/>
    <p:sldId id="361"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34">
          <p15:clr>
            <a:srgbClr val="A4A3A4"/>
          </p15:clr>
        </p15:guide>
        <p15:guide id="2" pos="476">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 - CSE"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FFFF66"/>
    <a:srgbClr val="E0E1E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75621" autoAdjust="0"/>
  </p:normalViewPr>
  <p:slideViewPr>
    <p:cSldViewPr showGuides="1">
      <p:cViewPr>
        <p:scale>
          <a:sx n="75" d="100"/>
          <a:sy n="75" d="100"/>
        </p:scale>
        <p:origin x="-1162" y="-120"/>
      </p:cViewPr>
      <p:guideLst>
        <p:guide orient="horz" pos="1434"/>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showGuides="1">
      <p:cViewPr>
        <p:scale>
          <a:sx n="150" d="100"/>
          <a:sy n="150" d="100"/>
        </p:scale>
        <p:origin x="-1800" y="126"/>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295" cy="496962"/>
          </a:xfrm>
          <a:prstGeom prst="rect">
            <a:avLst/>
          </a:prstGeom>
        </p:spPr>
        <p:txBody>
          <a:bodyPr vert="horz" lIns="90428" tIns="45215" rIns="90428" bIns="45215" rtlCol="0"/>
          <a:lstStyle>
            <a:lvl1pPr algn="l">
              <a:defRPr sz="1200"/>
            </a:lvl1pPr>
          </a:lstStyle>
          <a:p>
            <a:endParaRPr lang="en-GB" dirty="0"/>
          </a:p>
        </p:txBody>
      </p:sp>
      <p:sp>
        <p:nvSpPr>
          <p:cNvPr id="3" name="Date Placeholder 2"/>
          <p:cNvSpPr>
            <a:spLocks noGrp="1"/>
          </p:cNvSpPr>
          <p:nvPr>
            <p:ph type="dt" sz="quarter" idx="1"/>
          </p:nvPr>
        </p:nvSpPr>
        <p:spPr>
          <a:xfrm>
            <a:off x="3850816" y="2"/>
            <a:ext cx="2945295" cy="496962"/>
          </a:xfrm>
          <a:prstGeom prst="rect">
            <a:avLst/>
          </a:prstGeom>
        </p:spPr>
        <p:txBody>
          <a:bodyPr vert="horz" lIns="90428" tIns="45215" rIns="90428" bIns="45215" rtlCol="0"/>
          <a:lstStyle>
            <a:lvl1pPr algn="r">
              <a:defRPr sz="1200"/>
            </a:lvl1pPr>
          </a:lstStyle>
          <a:p>
            <a:fld id="{3961C3CE-B0F7-4424-BBB9-B0B7D71205F5}" type="datetimeFigureOut">
              <a:rPr lang="en-US" smtClean="0"/>
              <a:pPr/>
              <a:t>4/30/2019</a:t>
            </a:fld>
            <a:endParaRPr lang="en-GB" dirty="0"/>
          </a:p>
        </p:txBody>
      </p:sp>
      <p:sp>
        <p:nvSpPr>
          <p:cNvPr id="4" name="Footer Placeholder 3"/>
          <p:cNvSpPr>
            <a:spLocks noGrp="1"/>
          </p:cNvSpPr>
          <p:nvPr>
            <p:ph type="ftr" sz="quarter" idx="2"/>
          </p:nvPr>
        </p:nvSpPr>
        <p:spPr>
          <a:xfrm>
            <a:off x="2" y="9428107"/>
            <a:ext cx="2945295" cy="496962"/>
          </a:xfrm>
          <a:prstGeom prst="rect">
            <a:avLst/>
          </a:prstGeom>
        </p:spPr>
        <p:txBody>
          <a:bodyPr vert="horz" lIns="90428" tIns="45215" rIns="90428" bIns="452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816" y="9428107"/>
            <a:ext cx="2945295" cy="496962"/>
          </a:xfrm>
          <a:prstGeom prst="rect">
            <a:avLst/>
          </a:prstGeom>
        </p:spPr>
        <p:txBody>
          <a:bodyPr vert="horz" lIns="90428" tIns="45215" rIns="90428" bIns="45215" rtlCol="0" anchor="b"/>
          <a:lstStyle>
            <a:lvl1pPr algn="r">
              <a:defRPr sz="1200"/>
            </a:lvl1pPr>
          </a:lstStyle>
          <a:p>
            <a:fld id="{4AF3DB0C-3E5F-41FB-AB64-1E0D7919EDAE}" type="slidenum">
              <a:rPr lang="en-GB" smtClean="0"/>
              <a:pPr/>
              <a:t>‹#›</a:t>
            </a:fld>
            <a:endParaRPr lang="en-GB" dirty="0"/>
          </a:p>
        </p:txBody>
      </p:sp>
    </p:spTree>
    <p:extLst>
      <p:ext uri="{BB962C8B-B14F-4D97-AF65-F5344CB8AC3E}">
        <p14:creationId xmlns:p14="http://schemas.microsoft.com/office/powerpoint/2010/main" val="3718022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45659" cy="496332"/>
          </a:xfrm>
          <a:prstGeom prst="rect">
            <a:avLst/>
          </a:prstGeom>
        </p:spPr>
        <p:txBody>
          <a:bodyPr vert="horz" lIns="95547" tIns="47773" rIns="95547" bIns="47773" rtlCol="0"/>
          <a:lstStyle>
            <a:lvl1pPr algn="l">
              <a:defRPr sz="1300"/>
            </a:lvl1pPr>
          </a:lstStyle>
          <a:p>
            <a:endParaRPr lang="en-GB" dirty="0"/>
          </a:p>
        </p:txBody>
      </p:sp>
      <p:sp>
        <p:nvSpPr>
          <p:cNvPr id="3" name="Date Placeholder 2"/>
          <p:cNvSpPr>
            <a:spLocks noGrp="1"/>
          </p:cNvSpPr>
          <p:nvPr>
            <p:ph type="dt" idx="1"/>
          </p:nvPr>
        </p:nvSpPr>
        <p:spPr>
          <a:xfrm>
            <a:off x="3850445" y="1"/>
            <a:ext cx="2945659" cy="496332"/>
          </a:xfrm>
          <a:prstGeom prst="rect">
            <a:avLst/>
          </a:prstGeom>
        </p:spPr>
        <p:txBody>
          <a:bodyPr vert="horz" lIns="95547" tIns="47773" rIns="95547" bIns="47773" rtlCol="0"/>
          <a:lstStyle>
            <a:lvl1pPr algn="r">
              <a:defRPr sz="1300"/>
            </a:lvl1pPr>
          </a:lstStyle>
          <a:p>
            <a:fld id="{3BD28859-B540-4C8E-882C-2FB6465A1D2C}" type="datetimeFigureOut">
              <a:rPr lang="en-US" smtClean="0"/>
              <a:pPr/>
              <a:t>4/30/2019</a:t>
            </a:fld>
            <a:endParaRPr lang="en-GB"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47" tIns="47773" rIns="95547" bIns="47773" rtlCol="0" anchor="ctr"/>
          <a:lstStyle/>
          <a:p>
            <a:endParaRPr lang="en-GB"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5547" tIns="47773" rIns="95547" bIns="477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5" y="9428586"/>
            <a:ext cx="2945659" cy="496332"/>
          </a:xfrm>
          <a:prstGeom prst="rect">
            <a:avLst/>
          </a:prstGeom>
        </p:spPr>
        <p:txBody>
          <a:bodyPr vert="horz" lIns="95547" tIns="47773" rIns="95547" bIns="4777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5547" tIns="47773" rIns="95547" bIns="47773" rtlCol="0" anchor="b"/>
          <a:lstStyle>
            <a:lvl1pPr algn="r">
              <a:defRPr sz="1300"/>
            </a:lvl1pPr>
          </a:lstStyle>
          <a:p>
            <a:fld id="{1B8C9B86-17B2-4051-BE84-386F4B593598}" type="slidenum">
              <a:rPr lang="en-GB" smtClean="0"/>
              <a:pPr/>
              <a:t>‹#›</a:t>
            </a:fld>
            <a:endParaRPr lang="en-GB" dirty="0"/>
          </a:p>
        </p:txBody>
      </p:sp>
    </p:spTree>
    <p:extLst>
      <p:ext uri="{BB962C8B-B14F-4D97-AF65-F5344CB8AC3E}">
        <p14:creationId xmlns:p14="http://schemas.microsoft.com/office/powerpoint/2010/main" val="219886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679608" y="4714879"/>
            <a:ext cx="5906097" cy="4467225"/>
          </a:xfrm>
          <a:noFill/>
        </p:spPr>
        <p:txBody>
          <a:bodyPr wrap="square" numCol="1" anchor="t" anchorCtr="0" compatLnSpc="1">
            <a:prstTxWarp prst="textNoShape">
              <a:avLst/>
            </a:prstTxWarp>
          </a:bodyPr>
          <a:lstStyle/>
          <a:p>
            <a:pPr eaLnBrk="1" hangingPunct="1"/>
            <a:endParaRPr lang="en-GB" sz="1400"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9F780-77E0-45B8-BBB2-31D60B74A35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are two pieces of legislation</a:t>
            </a:r>
            <a:r>
              <a:rPr lang="en-GB" baseline="0" dirty="0" smtClean="0"/>
              <a:t> around climate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
            </a:r>
            <a:r>
              <a:rPr lang="en-GB" dirty="0" smtClean="0"/>
              <a:t>Paris Climate Accord </a:t>
            </a:r>
            <a:r>
              <a:rPr lang="en-GB" sz="1200" kern="1200" dirty="0" smtClean="0">
                <a:solidFill>
                  <a:schemeClr val="tx1"/>
                </a:solidFill>
                <a:effectLst/>
                <a:latin typeface="+mn-lt"/>
                <a:ea typeface="+mn-ea"/>
                <a:cs typeface="+mn-cs"/>
              </a:rPr>
              <a:t>commits nations to keep global average temperatures “well below 2°C above pre-industrial levels, to pursue efforts to limit the temperature increase to 1.5 °C”, leading to no net increases in carbon emissions in the second half of this century. It hasn’t been translated</a:t>
            </a:r>
            <a:r>
              <a:rPr lang="en-GB" sz="1200" kern="1200" baseline="0" dirty="0" smtClean="0">
                <a:solidFill>
                  <a:schemeClr val="tx1"/>
                </a:solidFill>
                <a:effectLst/>
                <a:latin typeface="+mn-lt"/>
                <a:ea typeface="+mn-ea"/>
                <a:cs typeface="+mn-cs"/>
              </a:rPr>
              <a:t> into UK legislation yet.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A0AF"/>
              </a:solidFill>
              <a:latin typeface="Arial Rounded MT Bold" pitchFamily="34" charset="0"/>
            </a:endParaRPr>
          </a:p>
          <a:p>
            <a:r>
              <a:rPr lang="en-GB" dirty="0" smtClean="0"/>
              <a:t>Climate Change Act –</a:t>
            </a:r>
            <a:r>
              <a:rPr lang="en-GB" baseline="0" dirty="0" smtClean="0"/>
              <a:t> this commits the uk to reduce CO2 emissions by 80% by 2050 (from 1990 baseline) and sets in place transitional targets to achieve on the way to the overall target and a formal review mechanism.</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C9DA060-C4EF-40AC-90DF-DC161FB4443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the legislated</a:t>
            </a:r>
            <a:r>
              <a:rPr lang="en-GB" baseline="0" dirty="0" smtClean="0"/>
              <a:t> carbon reduction targets from the Climate Change Act, stepping down emissions from uk to 2050. Committee on climate change reports regularly and holds </a:t>
            </a:r>
            <a:r>
              <a:rPr lang="en-GB" baseline="0" dirty="0" err="1" smtClean="0"/>
              <a:t>gov</a:t>
            </a:r>
            <a:r>
              <a:rPr lang="en-GB" baseline="0" dirty="0" smtClean="0"/>
              <a:t> to account to achieve these cuts. </a:t>
            </a:r>
          </a:p>
          <a:p>
            <a:endParaRPr lang="en-GB" baseline="0" dirty="0" smtClean="0"/>
          </a:p>
          <a:p>
            <a:endParaRPr lang="en-GB" dirty="0" smtClean="0"/>
          </a:p>
          <a:p>
            <a:endParaRPr lang="en-GB" b="0" baseline="0" dirty="0" smtClean="0"/>
          </a:p>
          <a:p>
            <a:endParaRPr lang="en-GB" b="0" baseline="0" dirty="0" smtClean="0"/>
          </a:p>
        </p:txBody>
      </p:sp>
      <p:sp>
        <p:nvSpPr>
          <p:cNvPr id="4" name="Slide Number Placeholder 3"/>
          <p:cNvSpPr>
            <a:spLocks noGrp="1"/>
          </p:cNvSpPr>
          <p:nvPr>
            <p:ph type="sldNum" sz="quarter" idx="10"/>
          </p:nvPr>
        </p:nvSpPr>
        <p:spPr/>
        <p:txBody>
          <a:bodyPr/>
          <a:lstStyle/>
          <a:p>
            <a:fld id="{049C33EC-7E62-41A4-9E3F-1CA5DC945387}" type="slidenum">
              <a:rPr lang="en-GB" smtClean="0"/>
              <a:t>11</a:t>
            </a:fld>
            <a:endParaRPr lang="en-GB"/>
          </a:p>
        </p:txBody>
      </p:sp>
    </p:spTree>
    <p:extLst>
      <p:ext uri="{BB962C8B-B14F-4D97-AF65-F5344CB8AC3E}">
        <p14:creationId xmlns:p14="http://schemas.microsoft.com/office/powerpoint/2010/main" val="50700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excerpt from the 2018 progress</a:t>
            </a:r>
            <a:r>
              <a:rPr lang="en-GB" baseline="0" dirty="0" smtClean="0"/>
              <a:t> report to parliament, the Committee on Climate Change – It shows the likelihood of meeting our interim carbon reduction targets towards an overall 80% reduction.  I won’t go through the detail, suffice to say we’re not on course to meet an 80% reduction by 2050.</a:t>
            </a:r>
          </a:p>
          <a:p>
            <a:endParaRPr lang="en-GB" baseline="0" dirty="0" smtClean="0"/>
          </a:p>
        </p:txBody>
      </p:sp>
      <p:sp>
        <p:nvSpPr>
          <p:cNvPr id="4" name="Slide Number Placeholder 3"/>
          <p:cNvSpPr>
            <a:spLocks noGrp="1"/>
          </p:cNvSpPr>
          <p:nvPr>
            <p:ph type="sldNum" sz="quarter" idx="10"/>
          </p:nvPr>
        </p:nvSpPr>
        <p:spPr/>
        <p:txBody>
          <a:bodyPr/>
          <a:lstStyle/>
          <a:p>
            <a:fld id="{9C61AF84-A31B-4A1F-B7C2-A7D481F27880}" type="slidenum">
              <a:rPr lang="en-GB" smtClean="0"/>
              <a:pPr/>
              <a:t>12</a:t>
            </a:fld>
            <a:endParaRPr lang="en-GB"/>
          </a:p>
        </p:txBody>
      </p:sp>
    </p:spTree>
    <p:extLst>
      <p:ext uri="{BB962C8B-B14F-4D97-AF65-F5344CB8AC3E}">
        <p14:creationId xmlns:p14="http://schemas.microsoft.com/office/powerpoint/2010/main" val="69043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Historically, a temperature increase of 2°C has been seen as a benchmark to prevent climate catastrophe; however a recent report from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Intergovernmental Panel on Climate Change reveals the true dangers of a global temperature rise of 2°C, which are far worse than we thought.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T</a:t>
            </a:r>
            <a:r>
              <a:rPr lang="en-US" sz="1200" dirty="0" smtClean="0"/>
              <a:t>here are only 12 years to keep global warming below 1.5°C, beyond this</a:t>
            </a:r>
            <a:r>
              <a:rPr lang="en-US" sz="1200" baseline="0" dirty="0" smtClean="0"/>
              <a:t> level of warming  </a:t>
            </a:r>
            <a:r>
              <a:rPr lang="en-US" sz="1200" dirty="0" smtClean="0"/>
              <a:t>the risks of drought, floods, extreme heat and poverty for hundreds of millions of people will significantly worsen</a:t>
            </a:r>
            <a:endParaRPr lang="en-GB" sz="1200" dirty="0" smtClean="0"/>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5354CD-AD63-4446-89ED-218185262FF2}" type="slidenum">
              <a:rPr lang="en-GB" smtClean="0"/>
              <a:t>13</a:t>
            </a:fld>
            <a:endParaRPr lang="en-GB"/>
          </a:p>
        </p:txBody>
      </p:sp>
    </p:spTree>
    <p:extLst>
      <p:ext uri="{BB962C8B-B14F-4D97-AF65-F5344CB8AC3E}">
        <p14:creationId xmlns:p14="http://schemas.microsoft.com/office/powerpoint/2010/main" val="265623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is a very sobering quote</a:t>
            </a:r>
            <a:r>
              <a:rPr lang="en-GB" sz="1200" b="0" i="0" kern="1200" baseline="0" dirty="0" smtClean="0">
                <a:solidFill>
                  <a:schemeClr val="tx1"/>
                </a:solidFill>
                <a:effectLst/>
                <a:latin typeface="+mn-lt"/>
                <a:ea typeface="+mn-ea"/>
                <a:cs typeface="+mn-cs"/>
              </a:rPr>
              <a:t> from the report with what's needed.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There’s a </a:t>
            </a:r>
            <a:r>
              <a:rPr lang="en-GB" sz="1200" b="0" i="0" kern="1200" baseline="0" dirty="0" smtClean="0">
                <a:solidFill>
                  <a:schemeClr val="tx1"/>
                </a:solidFill>
                <a:effectLst/>
                <a:latin typeface="+mn-lt"/>
                <a:ea typeface="+mn-ea"/>
                <a:cs typeface="+mn-cs"/>
              </a:rPr>
              <a:t>couple of key takeaways:</a:t>
            </a:r>
          </a:p>
          <a:p>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smtClean="0">
                <a:solidFill>
                  <a:schemeClr val="tx1"/>
                </a:solidFill>
                <a:effectLst/>
                <a:latin typeface="+mn-lt"/>
                <a:ea typeface="+mn-ea"/>
                <a:cs typeface="+mn-cs"/>
              </a:rPr>
              <a:t>Climate Change is happening faster and with more severe impacts than we thought.</a:t>
            </a:r>
          </a:p>
          <a:p>
            <a:pPr marL="171450" indent="-171450">
              <a:buFontTx/>
              <a:buChar char="-"/>
            </a:pPr>
            <a:r>
              <a:rPr lang="en-GB" sz="1200" b="0" i="0" kern="1200" baseline="0" dirty="0" smtClean="0">
                <a:solidFill>
                  <a:schemeClr val="tx1"/>
                </a:solidFill>
                <a:effectLst/>
                <a:latin typeface="+mn-lt"/>
                <a:ea typeface="+mn-ea"/>
                <a:cs typeface="+mn-cs"/>
              </a:rPr>
              <a:t>We aren’t even meeting the carbon reduction targets we already have in place, and much faster reductions are needed.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kern="1200" baseline="0" dirty="0" smtClean="0">
                <a:solidFill>
                  <a:schemeClr val="tx1"/>
                </a:solidFill>
                <a:effectLst/>
                <a:latin typeface="+mn-lt"/>
                <a:ea typeface="+mn-ea"/>
                <a:cs typeface="+mn-cs"/>
              </a:rPr>
              <a:t>So government needs all the help it can get.</a:t>
            </a:r>
            <a:endParaRPr lang="en-GB" dirty="0" smtClean="0"/>
          </a:p>
          <a:p>
            <a:endParaRPr lang="en-GB" dirty="0"/>
          </a:p>
        </p:txBody>
      </p:sp>
      <p:sp>
        <p:nvSpPr>
          <p:cNvPr id="4" name="Slide Number Placeholder 3"/>
          <p:cNvSpPr>
            <a:spLocks noGrp="1"/>
          </p:cNvSpPr>
          <p:nvPr>
            <p:ph type="sldNum" sz="quarter" idx="10"/>
          </p:nvPr>
        </p:nvSpPr>
        <p:spPr/>
        <p:txBody>
          <a:bodyPr/>
          <a:lstStyle/>
          <a:p>
            <a:fld id="{1B8C9B86-17B2-4051-BE84-386F4B593598}" type="slidenum">
              <a:rPr lang="en-GB" smtClean="0"/>
              <a:pPr/>
              <a:t>14</a:t>
            </a:fld>
            <a:endParaRPr lang="en-GB" dirty="0"/>
          </a:p>
        </p:txBody>
      </p:sp>
    </p:spTree>
    <p:extLst>
      <p:ext uri="{BB962C8B-B14F-4D97-AF65-F5344CB8AC3E}">
        <p14:creationId xmlns:p14="http://schemas.microsoft.com/office/powerpoint/2010/main" val="228720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i="1" kern="1200" dirty="0" smtClean="0">
                <a:solidFill>
                  <a:schemeClr val="tx1"/>
                </a:solidFill>
                <a:effectLst/>
                <a:latin typeface="+mn-lt"/>
                <a:ea typeface="+mn-ea"/>
                <a:cs typeface="+mn-cs"/>
              </a:rPr>
              <a:t>STOP HERE AND DIVIDE THE GROUP INTO  4 SUB-GROUPS. FOLLOW</a:t>
            </a:r>
            <a:r>
              <a:rPr lang="en-GB" sz="1200" i="1" kern="1200" baseline="0" dirty="0" smtClean="0">
                <a:solidFill>
                  <a:schemeClr val="tx1"/>
                </a:solidFill>
                <a:effectLst/>
                <a:latin typeface="+mn-lt"/>
                <a:ea typeface="+mn-ea"/>
                <a:cs typeface="+mn-cs"/>
              </a:rPr>
              <a:t> THE  WORKSHOP INSTRUCTIONS ON SHEET PROVIDED.</a:t>
            </a:r>
            <a:endParaRPr lang="en-GB" sz="1200" i="1"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Read this script to set up the workshop: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“Imagine its 2050. We have cut carbon emissions to nothing and have a stable climate. What have we done to our towns and cities to achieve this in the UK?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 have we adapted our towns and cities to reduce </a:t>
            </a:r>
            <a:r>
              <a:rPr lang="en-GB" sz="1200" kern="1200" baseline="0" dirty="0" smtClean="0">
                <a:solidFill>
                  <a:schemeClr val="tx1"/>
                </a:solidFill>
                <a:effectLst/>
                <a:latin typeface="+mn-lt"/>
                <a:ea typeface="+mn-ea"/>
                <a:cs typeface="+mn-cs"/>
              </a:rPr>
              <a:t>carbon emissions and how have we adapted to </a:t>
            </a:r>
            <a:r>
              <a:rPr lang="en-GB" sz="1200" kern="1200" dirty="0" smtClean="0">
                <a:solidFill>
                  <a:schemeClr val="tx1"/>
                </a:solidFill>
                <a:effectLst/>
                <a:latin typeface="+mn-lt"/>
                <a:ea typeface="+mn-ea"/>
                <a:cs typeface="+mn-cs"/>
              </a:rPr>
              <a:t>the impacts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climate change?  </a:t>
            </a:r>
            <a:r>
              <a:rPr lang="en-GB" sz="1200" kern="1200" baseline="0" dirty="0" smtClean="0">
                <a:solidFill>
                  <a:schemeClr val="tx1"/>
                </a:solidFill>
                <a:effectLst/>
                <a:latin typeface="+mn-lt"/>
                <a:ea typeface="+mn-ea"/>
                <a:cs typeface="+mn-cs"/>
              </a:rPr>
              <a:t> What actions have we carried out and what policies do we have in place. </a:t>
            </a:r>
            <a:r>
              <a:rPr lang="en-GB" sz="1200" kern="1200" dirty="0" smtClean="0">
                <a:solidFill>
                  <a:schemeClr val="tx1"/>
                </a:solidFill>
                <a:effectLst/>
                <a:latin typeface="+mn-lt"/>
                <a:ea typeface="+mn-ea"/>
                <a:cs typeface="+mn-cs"/>
              </a:rPr>
              <a:t>Think about your town / village</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how and where you live now: </a:t>
            </a:r>
          </a:p>
          <a:p>
            <a:r>
              <a:rPr lang="en-GB" sz="1200" kern="1200" dirty="0" smtClean="0">
                <a:solidFill>
                  <a:schemeClr val="tx1"/>
                </a:solidFill>
                <a:effectLst/>
                <a:latin typeface="+mn-lt"/>
                <a:ea typeface="+mn-ea"/>
                <a:cs typeface="+mn-cs"/>
              </a:rPr>
              <a:t> </a:t>
            </a:r>
          </a:p>
          <a:p>
            <a:pPr marL="171450" lvl="0" indent="-171450">
              <a:buFontTx/>
              <a:buChar char="-"/>
            </a:pPr>
            <a:r>
              <a:rPr lang="en-GB" sz="1200" kern="1200" dirty="0" smtClean="0">
                <a:solidFill>
                  <a:schemeClr val="tx1"/>
                </a:solidFill>
                <a:effectLst/>
                <a:latin typeface="+mn-lt"/>
                <a:ea typeface="+mn-ea"/>
                <a:cs typeface="+mn-cs"/>
              </a:rPr>
              <a:t>How we generate electricity and heating</a:t>
            </a:r>
          </a:p>
          <a:p>
            <a:pPr marL="171450" lvl="0" indent="-171450">
              <a:buFontTx/>
              <a:buChar char="-"/>
            </a:pPr>
            <a:r>
              <a:rPr lang="en-GB" sz="1200" kern="1200" dirty="0" smtClean="0">
                <a:solidFill>
                  <a:schemeClr val="tx1"/>
                </a:solidFill>
                <a:effectLst/>
                <a:latin typeface="+mn-lt"/>
                <a:ea typeface="+mn-ea"/>
                <a:cs typeface="+mn-cs"/>
              </a:rPr>
              <a:t>How we travel (and how much we travel)</a:t>
            </a:r>
          </a:p>
          <a:p>
            <a:pPr marL="171450" lvl="0" indent="-171450">
              <a:buFontTx/>
              <a:buChar char="-"/>
            </a:pPr>
            <a:r>
              <a:rPr lang="en-GB" sz="1200" kern="1200" dirty="0" smtClean="0">
                <a:solidFill>
                  <a:schemeClr val="tx1"/>
                </a:solidFill>
                <a:effectLst/>
                <a:latin typeface="+mn-lt"/>
                <a:ea typeface="+mn-ea"/>
                <a:cs typeface="+mn-cs"/>
              </a:rPr>
              <a:t>The buildings we live + work in</a:t>
            </a:r>
          </a:p>
          <a:p>
            <a:pPr marL="171450" lvl="0" indent="-171450">
              <a:buFontTx/>
              <a:buChar char="-"/>
            </a:pPr>
            <a:r>
              <a:rPr lang="en-GB" sz="1200" kern="1200" dirty="0" smtClean="0">
                <a:solidFill>
                  <a:schemeClr val="tx1"/>
                </a:solidFill>
                <a:effectLst/>
                <a:latin typeface="+mn-lt"/>
                <a:ea typeface="+mn-ea"/>
                <a:cs typeface="+mn-cs"/>
              </a:rPr>
              <a:t>Where we put housing</a:t>
            </a:r>
          </a:p>
          <a:p>
            <a:pPr marL="171450" lvl="0" indent="-171450">
              <a:buFontTx/>
              <a:buChar char="-"/>
            </a:pPr>
            <a:r>
              <a:rPr lang="en-GB" sz="1200" kern="1200" dirty="0" smtClean="0">
                <a:solidFill>
                  <a:schemeClr val="tx1"/>
                </a:solidFill>
                <a:effectLst/>
                <a:latin typeface="+mn-lt"/>
                <a:ea typeface="+mn-ea"/>
                <a:cs typeface="+mn-cs"/>
              </a:rPr>
              <a:t>Where we put offices</a:t>
            </a:r>
          </a:p>
          <a:p>
            <a:pPr marL="171450" lvl="0" indent="-171450">
              <a:buFontTx/>
              <a:buChar char="-"/>
            </a:pPr>
            <a:r>
              <a:rPr lang="en-GB" sz="1200" kern="1200" dirty="0" smtClean="0">
                <a:solidFill>
                  <a:schemeClr val="tx1"/>
                </a:solidFill>
                <a:effectLst/>
                <a:latin typeface="+mn-lt"/>
                <a:ea typeface="+mn-ea"/>
                <a:cs typeface="+mn-cs"/>
              </a:rPr>
              <a:t>Where we put shops</a:t>
            </a:r>
          </a:p>
          <a:p>
            <a:endParaRPr lang="en-GB" dirty="0" smtClean="0"/>
          </a:p>
          <a:p>
            <a:r>
              <a:rPr lang="en-GB" sz="1200" b="0" i="0" kern="1200" baseline="0" dirty="0" smtClean="0">
                <a:solidFill>
                  <a:schemeClr val="tx1"/>
                </a:solidFill>
                <a:effectLst/>
                <a:latin typeface="+mn-lt"/>
                <a:ea typeface="+mn-ea"/>
                <a:cs typeface="+mn-cs"/>
              </a:rPr>
              <a:t>Please discuss amongst yourselves and write actions onto post-it notes, one post-it note per suggestion.”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smtClean="0"/>
          </a:p>
          <a:p>
            <a:r>
              <a:rPr lang="en-GB" i="1" dirty="0" smtClean="0"/>
              <a:t>Give 15</a:t>
            </a:r>
            <a:r>
              <a:rPr lang="en-GB" i="1" baseline="0" dirty="0" smtClean="0"/>
              <a:t> minutes for the groups to discuss amongst themselves, then collect the post-it notes theme by theme and  transfer to a flip chart.  Get attendees to group the post-it notes into themes, and suggest names for themes. Get the group to agree titles for each theme.</a:t>
            </a:r>
          </a:p>
          <a:p>
            <a:endParaRPr lang="en-GB" i="1" baseline="0" dirty="0" smtClean="0"/>
          </a:p>
          <a:p>
            <a:r>
              <a:rPr lang="en-GB" i="1" baseline="0" dirty="0" smtClean="0"/>
              <a:t>Ask whether there are any policies or actions missing and get the group to agree to the list they’re created and to the theme titles. </a:t>
            </a:r>
          </a:p>
          <a:p>
            <a:endParaRPr lang="en-GB" i="1" baseline="0" dirty="0" smtClean="0"/>
          </a:p>
          <a:p>
            <a:r>
              <a:rPr lang="en-GB" i="1" baseline="0" dirty="0" smtClean="0"/>
              <a:t>Next, title the flip chart “planning policies” and another flip chart “community actions” and ask the group to transfer to the second flip chart any actions or policies that </a:t>
            </a:r>
            <a:r>
              <a:rPr lang="en-GB" sz="1200" i="1" kern="1200" dirty="0" smtClean="0">
                <a:solidFill>
                  <a:schemeClr val="tx1"/>
                </a:solidFill>
                <a:effectLst/>
                <a:latin typeface="+mn-lt"/>
                <a:ea typeface="+mn-ea"/>
                <a:cs typeface="+mn-cs"/>
              </a:rPr>
              <a:t>you would bring about through systems and processes other than the planning system and decisions on planning applications. </a:t>
            </a:r>
          </a:p>
          <a:p>
            <a:endParaRPr lang="en-GB" sz="1200" i="1" kern="1200" dirty="0" smtClean="0">
              <a:solidFill>
                <a:schemeClr val="tx1"/>
              </a:solidFill>
              <a:effectLst/>
              <a:latin typeface="+mn-lt"/>
              <a:ea typeface="+mn-ea"/>
              <a:cs typeface="+mn-cs"/>
            </a:endParaRPr>
          </a:p>
          <a:p>
            <a:endParaRPr lang="en-GB" i="1"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9C33EC-7E62-41A4-9E3F-1CA5DC945387}" type="slidenum">
              <a:rPr lang="en-GB" smtClean="0"/>
              <a:t>15</a:t>
            </a:fld>
            <a:endParaRPr lang="en-GB"/>
          </a:p>
        </p:txBody>
      </p:sp>
    </p:spTree>
    <p:extLst>
      <p:ext uri="{BB962C8B-B14F-4D97-AF65-F5344CB8AC3E}">
        <p14:creationId xmlns:p14="http://schemas.microsoft.com/office/powerpoint/2010/main" val="87959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8C9B86-17B2-4051-BE84-386F4B593598}" type="slidenum">
              <a:rPr lang="en-GB" smtClean="0"/>
              <a:pPr/>
              <a:t>16</a:t>
            </a:fld>
            <a:endParaRPr lang="en-GB" dirty="0"/>
          </a:p>
        </p:txBody>
      </p:sp>
    </p:spTree>
    <p:extLst>
      <p:ext uri="{BB962C8B-B14F-4D97-AF65-F5344CB8AC3E}">
        <p14:creationId xmlns:p14="http://schemas.microsoft.com/office/powerpoint/2010/main" val="159452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Please put down your comments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You’ll see there’s 4 flipcharts dotted around the room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Energy (electricity and heating)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Resilience to extreme weather / protecting biodiversity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Our Buildings</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Transport / service provision / location of development</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Blank</a:t>
            </a:r>
          </a:p>
          <a:p>
            <a:endParaRPr lang="en-GB" dirty="0"/>
          </a:p>
        </p:txBody>
      </p:sp>
      <p:sp>
        <p:nvSpPr>
          <p:cNvPr id="4" name="Slide Number Placeholder 3"/>
          <p:cNvSpPr>
            <a:spLocks noGrp="1"/>
          </p:cNvSpPr>
          <p:nvPr>
            <p:ph type="sldNum" sz="quarter" idx="10"/>
          </p:nvPr>
        </p:nvSpPr>
        <p:spPr/>
        <p:txBody>
          <a:bodyPr/>
          <a:lstStyle/>
          <a:p>
            <a:fld id="{1B8C9B86-17B2-4051-BE84-386F4B593598}" type="slidenum">
              <a:rPr lang="en-GB" smtClean="0"/>
              <a:pPr/>
              <a:t>17</a:t>
            </a:fld>
            <a:endParaRPr lang="en-GB" dirty="0"/>
          </a:p>
        </p:txBody>
      </p:sp>
    </p:spTree>
    <p:extLst>
      <p:ext uri="{BB962C8B-B14F-4D97-AF65-F5344CB8AC3E}">
        <p14:creationId xmlns:p14="http://schemas.microsoft.com/office/powerpoint/2010/main" val="344469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8C9B86-17B2-4051-BE84-386F4B593598}" type="slidenum">
              <a:rPr lang="en-GB" smtClean="0"/>
              <a:pPr/>
              <a:t>22</a:t>
            </a:fld>
            <a:endParaRPr lang="en-GB" dirty="0"/>
          </a:p>
        </p:txBody>
      </p:sp>
    </p:spTree>
    <p:extLst>
      <p:ext uri="{BB962C8B-B14F-4D97-AF65-F5344CB8AC3E}">
        <p14:creationId xmlns:p14="http://schemas.microsoft.com/office/powerpoint/2010/main" val="367643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400" baseline="0" dirty="0"/>
          </a:p>
        </p:txBody>
      </p:sp>
      <p:sp>
        <p:nvSpPr>
          <p:cNvPr id="256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dirty="0">
                <a:cs typeface="Arial" charset="0"/>
              </a:rPr>
              <a:t>www.cse.org.uk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679610" y="4714880"/>
            <a:ext cx="5906096" cy="4467225"/>
          </a:xfrm>
          <a:noFill/>
        </p:spPr>
        <p:txBody>
          <a:bodyPr wrap="square" numCol="1" anchor="t" anchorCtr="0" compatLnSpc="1">
            <a:prstTxWarp prst="textNoShape">
              <a:avLst/>
            </a:prstTxWarp>
          </a:bodyPr>
          <a:lstStyle/>
          <a:p>
            <a:pPr eaLnBrk="1" hangingPunct="1"/>
            <a:endParaRPr lang="en-GB" sz="1400" baseline="0"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9F780-77E0-45B8-BBB2-31D60B74A3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C9B86-17B2-4051-BE84-386F4B593598}" type="slidenum">
              <a:rPr lang="en-GB" smtClean="0"/>
              <a:pPr/>
              <a:t>24</a:t>
            </a:fld>
            <a:endParaRPr lang="en-GB"/>
          </a:p>
        </p:txBody>
      </p:sp>
    </p:spTree>
    <p:extLst>
      <p:ext uri="{BB962C8B-B14F-4D97-AF65-F5344CB8AC3E}">
        <p14:creationId xmlns:p14="http://schemas.microsoft.com/office/powerpoint/2010/main" val="975751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xfrm>
            <a:off x="679608" y="4714877"/>
            <a:ext cx="5906096" cy="4467225"/>
          </a:xfrm>
          <a:noFill/>
        </p:spPr>
        <p:txBody>
          <a:bodyPr wrap="square" numCol="1" anchor="t" anchorCtr="0" compatLnSpc="1">
            <a:prstTxWarp prst="textNoShape">
              <a:avLst/>
            </a:prstTxWarp>
          </a:bodyPr>
          <a:lstStyle/>
          <a:p>
            <a:pPr eaLnBrk="1" hangingPunct="1">
              <a:spcBef>
                <a:spcPct val="0"/>
              </a:spcBef>
            </a:pPr>
            <a:endParaRPr lang="en-GB" sz="140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9DEB6-ED0B-4D28-9457-913BEDD3023F}" type="slidenum">
              <a:rPr lang="en-US" smtClean="0"/>
              <a:pPr fontAlgn="base">
                <a:spcBef>
                  <a:spcPct val="0"/>
                </a:spcBef>
                <a:spcAft>
                  <a:spcPct val="0"/>
                </a:spcAft>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679608" y="4714879"/>
            <a:ext cx="5906097" cy="4467225"/>
          </a:xfrm>
          <a:noFill/>
        </p:spPr>
        <p:txBody>
          <a:bodyPr wrap="square" numCol="1" anchor="t" anchorCtr="0" compatLnSpc="1">
            <a:prstTxWarp prst="textNoShape">
              <a:avLst/>
            </a:prstTxWarp>
          </a:bodyPr>
          <a:lstStyle/>
          <a:p>
            <a:pPr eaLnBrk="1" hangingPunct="1"/>
            <a:endParaRPr lang="en-GB" sz="1400"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9F780-77E0-45B8-BBB2-31D60B74A35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xfrm>
            <a:off x="679607" y="4714877"/>
            <a:ext cx="5975676" cy="4467225"/>
          </a:xfrm>
          <a:noFill/>
        </p:spPr>
        <p:txBody>
          <a:bodyPr wrap="square" numCol="1" anchor="t" anchorCtr="0" compatLnSpc="1">
            <a:prstTxWarp prst="textNoShape">
              <a:avLst/>
            </a:prstTxWarp>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600" kern="0" dirty="0" smtClean="0"/>
              <a:t>Neighbourhood plans enable communities to set their own planning policies to control development which happens within their areas. Once adopted, these policies</a:t>
            </a:r>
            <a:r>
              <a:rPr lang="en-GB" sz="1600" kern="0" baseline="0" dirty="0" smtClean="0"/>
              <a:t> have the same importance as those set by your council. </a:t>
            </a:r>
            <a:endParaRPr lang="en-GB" sz="1600" kern="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600" kern="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600" kern="0" dirty="0" smtClean="0"/>
              <a:t>There are no particular requirements</a:t>
            </a:r>
            <a:r>
              <a:rPr lang="en-GB" sz="1600" kern="0" baseline="0" dirty="0" smtClean="0"/>
              <a:t> </a:t>
            </a:r>
            <a:r>
              <a:rPr lang="en-GB" sz="1600" kern="0" dirty="0" smtClean="0"/>
              <a:t>that neighbourhood plans </a:t>
            </a:r>
            <a:r>
              <a:rPr lang="en-GB" sz="1600" i="1" u="sng" kern="0" dirty="0" smtClean="0"/>
              <a:t>have</a:t>
            </a:r>
            <a:r>
              <a:rPr lang="en-GB" sz="1600" i="0" u="none" kern="0" baseline="0" dirty="0" smtClean="0"/>
              <a:t> t</a:t>
            </a:r>
            <a:r>
              <a:rPr lang="en-GB" sz="1600" kern="0" dirty="0" smtClean="0"/>
              <a:t>o include,</a:t>
            </a:r>
            <a:r>
              <a:rPr lang="en-GB" sz="1600" kern="0" baseline="0" dirty="0" smtClean="0"/>
              <a:t> but they do have to comply with some basic conditions. </a:t>
            </a:r>
            <a:endParaRPr lang="en-GB" sz="1600" kern="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600" kern="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600" kern="0" baseline="0" dirty="0" smtClean="0"/>
              <a:t>Neighbourhood plans are therefore a </a:t>
            </a:r>
            <a:r>
              <a:rPr lang="en-GB" sz="1600" dirty="0" smtClean="0"/>
              <a:t> </a:t>
            </a:r>
            <a:r>
              <a:rPr lang="en-GB" sz="1600" dirty="0"/>
              <a:t>huge </a:t>
            </a:r>
            <a:r>
              <a:rPr lang="en-GB" sz="1600" dirty="0" smtClean="0"/>
              <a:t>opportunity</a:t>
            </a:r>
            <a:r>
              <a:rPr lang="en-GB" sz="1600" baseline="0" dirty="0" smtClean="0"/>
              <a:t> for communities to develop policies and strategies addressing climate change, to add to or fill gaps in what local council’s are already doing. </a:t>
            </a:r>
            <a:endParaRPr lang="en-US" sz="1600" baseline="0"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14E0C-D23A-4C3C-8252-7FA12C91E200}" type="slidenum">
              <a:rPr lang="en-US" smtClean="0">
                <a:cs typeface="Arial" charset="0"/>
              </a: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300"/>
              </a:spcAft>
              <a:defRPr/>
            </a:pPr>
            <a:r>
              <a:rPr lang="en-GB" dirty="0" smtClean="0"/>
              <a:t>The graph on the top left shows rising levels of carbon</a:t>
            </a:r>
            <a:r>
              <a:rPr lang="en-GB" baseline="0" dirty="0" smtClean="0"/>
              <a:t> dioxide in our atmosphere, and the graph on the right shows rising temperatures. </a:t>
            </a:r>
            <a:endParaRPr lang="en-GB" dirty="0" smtClean="0"/>
          </a:p>
          <a:p>
            <a:pPr eaLnBrk="1" fontAlgn="auto" hangingPunct="1">
              <a:spcBef>
                <a:spcPts val="0"/>
              </a:spcBef>
              <a:spcAft>
                <a:spcPts val="300"/>
              </a:spcAft>
              <a:defRPr/>
            </a:pPr>
            <a:endParaRPr lang="en-GB" dirty="0" smtClean="0"/>
          </a:p>
          <a:p>
            <a:pPr eaLnBrk="1" fontAlgn="auto" hangingPunct="1">
              <a:spcBef>
                <a:spcPts val="0"/>
              </a:spcBef>
              <a:spcAft>
                <a:spcPts val="300"/>
              </a:spcAft>
              <a:defRPr/>
            </a:pPr>
            <a:r>
              <a:rPr lang="en-GB" dirty="0" smtClean="0"/>
              <a:t>So</a:t>
            </a:r>
            <a:r>
              <a:rPr lang="en-GB" baseline="0" dirty="0" smtClean="0"/>
              <a:t> far there has been a</a:t>
            </a:r>
            <a:r>
              <a:rPr lang="en-GB" dirty="0" smtClean="0"/>
              <a:t>pproximately a 1 degree</a:t>
            </a:r>
            <a:r>
              <a:rPr lang="en-GB" baseline="0" dirty="0" smtClean="0"/>
              <a:t> warming globally since pre-industrial times.</a:t>
            </a:r>
            <a:endParaRPr lang="en-GB" dirty="0" smtClean="0"/>
          </a:p>
          <a:p>
            <a:pPr eaLnBrk="1" fontAlgn="auto" hangingPunct="1">
              <a:spcBef>
                <a:spcPts val="0"/>
              </a:spcBef>
              <a:spcAft>
                <a:spcPts val="300"/>
              </a:spcAft>
              <a:defRPr/>
            </a:pPr>
            <a:endParaRPr lang="en-GB" dirty="0" smtClean="0"/>
          </a:p>
          <a:p>
            <a:pPr eaLnBrk="1" fontAlgn="auto" hangingPunct="1">
              <a:spcBef>
                <a:spcPts val="0"/>
              </a:spcBef>
              <a:spcAft>
                <a:spcPts val="300"/>
              </a:spcAft>
              <a:defRPr/>
            </a:pPr>
            <a:r>
              <a:rPr lang="en-GB" dirty="0" smtClean="0"/>
              <a:t>In </a:t>
            </a:r>
            <a:r>
              <a:rPr lang="en-GB" dirty="0"/>
              <a:t>2013 global CO2 levels passed 400 ppm</a:t>
            </a:r>
            <a:r>
              <a:rPr lang="en-GB" dirty="0" smtClean="0"/>
              <a:t>.  </a:t>
            </a:r>
            <a:r>
              <a:rPr lang="en-GB" sz="1200" b="0" i="0" kern="1200" dirty="0" smtClean="0">
                <a:solidFill>
                  <a:schemeClr val="tx1"/>
                </a:solidFill>
                <a:latin typeface="+mn-lt"/>
                <a:ea typeface="+mn-ea"/>
                <a:cs typeface="+mn-cs"/>
              </a:rPr>
              <a:t>Levels </a:t>
            </a:r>
            <a:r>
              <a:rPr lang="en-GB" sz="1200" b="0" i="0" kern="1200" dirty="0">
                <a:solidFill>
                  <a:schemeClr val="tx1"/>
                </a:solidFill>
                <a:latin typeface="+mn-lt"/>
                <a:ea typeface="+mn-ea"/>
                <a:cs typeface="+mn-cs"/>
              </a:rPr>
              <a:t>of CO2 probably have not exceeded 400 ppm for 2 to 3 million </a:t>
            </a:r>
            <a:r>
              <a:rPr lang="en-GB" sz="1200" b="0" i="0" kern="1200" dirty="0" smtClean="0">
                <a:solidFill>
                  <a:schemeClr val="tx1"/>
                </a:solidFill>
                <a:latin typeface="+mn-lt"/>
                <a:ea typeface="+mn-ea"/>
                <a:cs typeface="+mn-cs"/>
              </a:rPr>
              <a:t>years at</a:t>
            </a:r>
            <a:r>
              <a:rPr lang="en-GB" sz="1200" b="0" i="0" kern="1200" baseline="0" dirty="0" smtClean="0">
                <a:solidFill>
                  <a:schemeClr val="tx1"/>
                </a:solidFill>
                <a:latin typeface="+mn-lt"/>
                <a:ea typeface="+mn-ea"/>
                <a:cs typeface="+mn-cs"/>
              </a:rPr>
              <a:t> which point th</a:t>
            </a:r>
            <a:r>
              <a:rPr lang="en-GB" sz="1200" b="0" i="0" kern="1200" dirty="0" smtClean="0">
                <a:solidFill>
                  <a:schemeClr val="tx1"/>
                </a:solidFill>
                <a:latin typeface="+mn-lt"/>
                <a:ea typeface="+mn-ea"/>
                <a:cs typeface="+mn-cs"/>
              </a:rPr>
              <a:t>e </a:t>
            </a:r>
            <a:r>
              <a:rPr lang="en-GB" sz="1200" b="0" i="0" kern="1200" dirty="0">
                <a:solidFill>
                  <a:schemeClr val="tx1"/>
                </a:solidFill>
                <a:latin typeface="+mn-lt"/>
                <a:ea typeface="+mn-ea"/>
                <a:cs typeface="+mn-cs"/>
              </a:rPr>
              <a:t>air temperature </a:t>
            </a:r>
            <a:r>
              <a:rPr lang="en-GB" sz="1200" b="0" i="0" kern="1200" dirty="0" smtClean="0">
                <a:solidFill>
                  <a:schemeClr val="tx1"/>
                </a:solidFill>
                <a:latin typeface="+mn-lt"/>
                <a:ea typeface="+mn-ea"/>
                <a:cs typeface="+mn-cs"/>
              </a:rPr>
              <a:t>was </a:t>
            </a:r>
            <a:r>
              <a:rPr lang="en-GB" sz="1200" b="0" i="0" kern="1200" dirty="0">
                <a:solidFill>
                  <a:schemeClr val="tx1"/>
                </a:solidFill>
                <a:latin typeface="+mn-lt"/>
                <a:ea typeface="+mn-ea"/>
                <a:cs typeface="+mn-cs"/>
              </a:rPr>
              <a:t>up to 8 degrees C (14 degrees F) higher than today. </a:t>
            </a:r>
            <a:endParaRPr lang="en-GB" sz="1200" b="0" i="0" kern="1200" dirty="0" smtClean="0">
              <a:solidFill>
                <a:schemeClr val="tx1"/>
              </a:solidFill>
              <a:latin typeface="+mn-lt"/>
              <a:ea typeface="+mn-ea"/>
              <a:cs typeface="+mn-cs"/>
            </a:endParaRPr>
          </a:p>
          <a:p>
            <a:pPr eaLnBrk="1" fontAlgn="auto" hangingPunct="1">
              <a:spcBef>
                <a:spcPts val="0"/>
              </a:spcBef>
              <a:spcAft>
                <a:spcPts val="300"/>
              </a:spcAft>
              <a:defRPr/>
            </a:pPr>
            <a:endParaRPr lang="en-GB" sz="1200" b="0" i="0" kern="1200" dirty="0" smtClean="0">
              <a:solidFill>
                <a:schemeClr val="tx1"/>
              </a:solidFill>
              <a:latin typeface="+mn-lt"/>
              <a:ea typeface="+mn-ea"/>
              <a:cs typeface="+mn-cs"/>
            </a:endParaRPr>
          </a:p>
          <a:p>
            <a:pPr eaLnBrk="1" fontAlgn="auto" hangingPunct="1">
              <a:spcBef>
                <a:spcPts val="0"/>
              </a:spcBef>
              <a:spcAft>
                <a:spcPts val="300"/>
              </a:spcAft>
              <a:defRPr/>
            </a:pPr>
            <a:endParaRPr lang="en-GB" sz="1200" b="0" i="0" kern="1200" dirty="0" smtClean="0">
              <a:solidFill>
                <a:schemeClr val="tx1"/>
              </a:solidFill>
              <a:latin typeface="+mn-lt"/>
              <a:ea typeface="+mn-ea"/>
              <a:cs typeface="+mn-cs"/>
            </a:endParaRPr>
          </a:p>
          <a:p>
            <a:pPr eaLnBrk="1" fontAlgn="auto" hangingPunct="1">
              <a:spcBef>
                <a:spcPts val="0"/>
              </a:spcBef>
              <a:spcAft>
                <a:spcPts val="300"/>
              </a:spcAft>
              <a:defRPr/>
            </a:pPr>
            <a:r>
              <a:rPr lang="en-GB" sz="1200" b="0" i="0" kern="1200" dirty="0" smtClean="0">
                <a:solidFill>
                  <a:schemeClr val="tx1"/>
                </a:solidFill>
                <a:latin typeface="+mn-lt"/>
                <a:ea typeface="+mn-ea"/>
                <a:cs typeface="+mn-cs"/>
              </a:rPr>
              <a:t>Sources:</a:t>
            </a:r>
          </a:p>
          <a:p>
            <a:pPr eaLnBrk="1" fontAlgn="auto" hangingPunct="1">
              <a:spcBef>
                <a:spcPts val="0"/>
              </a:spcBef>
              <a:spcAft>
                <a:spcPts val="300"/>
              </a:spcAft>
              <a:defRPr/>
            </a:pPr>
            <a:r>
              <a:rPr lang="en-GB" sz="1200" b="0" i="0" kern="1200" dirty="0" smtClean="0">
                <a:solidFill>
                  <a:schemeClr val="tx1"/>
                </a:solidFill>
                <a:latin typeface="+mn-lt"/>
                <a:ea typeface="+mn-ea"/>
                <a:cs typeface="+mn-cs"/>
              </a:rPr>
              <a:t>http</a:t>
            </a:r>
            <a:r>
              <a:rPr lang="en-GB" sz="1200" b="0" i="0" kern="1200" dirty="0">
                <a:solidFill>
                  <a:schemeClr val="tx1"/>
                </a:solidFill>
                <a:latin typeface="+mn-lt"/>
                <a:ea typeface="+mn-ea"/>
                <a:cs typeface="+mn-cs"/>
              </a:rPr>
              <a:t>://www.worldviewofglobalwarming.org/pages/maunaloa.php</a:t>
            </a:r>
          </a:p>
          <a:p>
            <a:pPr eaLnBrk="1" fontAlgn="auto" hangingPunct="1">
              <a:spcBef>
                <a:spcPts val="0"/>
              </a:spcBef>
              <a:spcAft>
                <a:spcPts val="300"/>
              </a:spcAft>
              <a:defRPr/>
            </a:pPr>
            <a:r>
              <a:rPr lang="en-GB" dirty="0" smtClean="0"/>
              <a:t>http</a:t>
            </a:r>
            <a:r>
              <a:rPr lang="en-GB" dirty="0"/>
              <a:t>://www.carbonbrief.org/blog/2013/09/ipcc-six-graphs-that-explain-how-the-climate-is-changing/</a:t>
            </a:r>
          </a:p>
          <a:p>
            <a:pPr eaLnBrk="1" fontAlgn="auto" hangingPunct="1">
              <a:spcBef>
                <a:spcPts val="0"/>
              </a:spcBef>
              <a:spcAft>
                <a:spcPts val="300"/>
              </a:spcAft>
              <a:defRPr/>
            </a:pPr>
            <a:endParaRPr lang="en-GB" dirty="0"/>
          </a:p>
        </p:txBody>
      </p:sp>
      <p:sp>
        <p:nvSpPr>
          <p:cNvPr id="2355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dirty="0">
                <a:cs typeface="Arial" charset="0"/>
              </a:rPr>
              <a:t>www.cse.org.uk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aseline="0" dirty="0" smtClean="0"/>
              <a:t>The predictions are that climate change will result in more extreme weather events: with more severe storms, flooding and h</a:t>
            </a:r>
            <a:r>
              <a:rPr lang="en-GB" sz="2000" dirty="0" smtClean="0">
                <a:latin typeface="+mn-lt"/>
                <a:cs typeface="+mn-cs"/>
              </a:rPr>
              <a:t>eat waves, and </a:t>
            </a:r>
            <a:r>
              <a:rPr lang="en-GB" sz="2000" dirty="0" smtClean="0"/>
              <a:t>wetter winters and drier summers, and we’re already seeing this each year. </a:t>
            </a:r>
            <a:r>
              <a:rPr lang="en-GB" sz="2000" b="0" i="0" kern="1200" baseline="0" dirty="0" smtClean="0">
                <a:solidFill>
                  <a:schemeClr val="tx1"/>
                </a:solidFill>
                <a:latin typeface="+mn-lt"/>
                <a:ea typeface="+mn-ea"/>
                <a:cs typeface="+mn-cs"/>
              </a:rPr>
              <a:t>The heatwave this summer contributed to 600+ deaths.</a:t>
            </a:r>
          </a:p>
          <a:p>
            <a:endParaRPr lang="en-GB" dirty="0"/>
          </a:p>
        </p:txBody>
      </p:sp>
      <p:sp>
        <p:nvSpPr>
          <p:cNvPr id="4" name="Slide Number Placeholder 3"/>
          <p:cNvSpPr>
            <a:spLocks noGrp="1"/>
          </p:cNvSpPr>
          <p:nvPr>
            <p:ph type="sldNum" sz="quarter" idx="10"/>
          </p:nvPr>
        </p:nvSpPr>
        <p:spPr/>
        <p:txBody>
          <a:bodyPr/>
          <a:lstStyle/>
          <a:p>
            <a:fld id="{6996F527-03B4-4C53-9526-BCF5F7DD2B31}" type="slidenum">
              <a:rPr lang="en-GB" smtClean="0"/>
              <a:t>7</a:t>
            </a:fld>
            <a:endParaRPr lang="en-GB"/>
          </a:p>
        </p:txBody>
      </p:sp>
    </p:spTree>
    <p:extLst>
      <p:ext uri="{BB962C8B-B14F-4D97-AF65-F5344CB8AC3E}">
        <p14:creationId xmlns:p14="http://schemas.microsoft.com/office/powerpoint/2010/main" val="378801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This slide shows the extreme</a:t>
            </a:r>
            <a:r>
              <a:rPr lang="en-GB" sz="1400" baseline="0" dirty="0" smtClean="0"/>
              <a:t> weather events that have occurred in the uk since 2003, many of which you’ll recall, in particular the floods around the country.  It’s not possible to say that individual weather events are caused by climate change, but it makes events like this much more likely.</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GB" sz="1200" b="0" dirty="0" smtClean="0"/>
              <a:t>Ask this question to the group</a:t>
            </a:r>
          </a:p>
          <a:p>
            <a:pPr lvl="1"/>
            <a:endParaRPr lang="en-GB" sz="1200" b="0" dirty="0" smtClean="0"/>
          </a:p>
          <a:p>
            <a:pPr lvl="1"/>
            <a:r>
              <a:rPr lang="en-GB" sz="1200" b="0" dirty="0" smtClean="0"/>
              <a:t>- 	The hottest year on record was 2016</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t>-  	previous hottest year on record – 2015</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lang="en-GB" sz="1200" b="0" dirty="0" smtClean="0"/>
              <a:t>previous hottest year on record -  2014 </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lang="en-GB" sz="1200" b="0" dirty="0" smtClean="0"/>
              <a:t>previous hottest year on record -  2010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t>In fact,</a:t>
            </a:r>
            <a:r>
              <a:rPr lang="en-GB" sz="1200" baseline="0" dirty="0" smtClean="0"/>
              <a:t> </a:t>
            </a:r>
            <a:r>
              <a:rPr lang="en-GB" sz="1200" dirty="0" smtClean="0"/>
              <a:t>16 of the 17 warmest years have occurred since 2000 </a:t>
            </a:r>
            <a:endParaRPr lang="en-GB" sz="1200" b="1" dirty="0" smtClean="0"/>
          </a:p>
          <a:p>
            <a:pPr marL="914400" marR="0" lvl="1" indent="-457200" algn="l" defTabSz="914400" rtl="0" eaLnBrk="1" fontAlgn="auto" latinLnBrk="0" hangingPunct="1">
              <a:lnSpc>
                <a:spcPct val="100000"/>
              </a:lnSpc>
              <a:spcBef>
                <a:spcPts val="0"/>
              </a:spcBef>
              <a:spcAft>
                <a:spcPts val="0"/>
              </a:spcAft>
              <a:buClrTx/>
              <a:buSzTx/>
              <a:buFontTx/>
              <a:buChar char="-"/>
              <a:tabLst/>
              <a:defRPr/>
            </a:pPr>
            <a:endParaRPr lang="en-GB" sz="1200" b="1" dirty="0" smtClean="0"/>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lang="en-GB" sz="1200" dirty="0" smtClean="0"/>
              <a:t>https://www.nytimes.com/2017/01/18/science/earth-highest-temperature-record.html</a:t>
            </a:r>
          </a:p>
          <a:p>
            <a:pPr marL="914400" marR="0" lvl="1" indent="-457200" algn="l" defTabSz="914400" rtl="0" eaLnBrk="1" fontAlgn="auto" latinLnBrk="0" hangingPunct="1">
              <a:lnSpc>
                <a:spcPct val="100000"/>
              </a:lnSpc>
              <a:spcBef>
                <a:spcPts val="0"/>
              </a:spcBef>
              <a:spcAft>
                <a:spcPts val="0"/>
              </a:spcAft>
              <a:buClrTx/>
              <a:buSzTx/>
              <a:buFontTx/>
              <a:buChar char="-"/>
              <a:tabLst/>
              <a:defRPr/>
            </a:pPr>
            <a:endParaRPr lang="en-GB" sz="3200" b="1" dirty="0" smtClean="0"/>
          </a:p>
          <a:p>
            <a:pPr marL="914400" marR="0" lvl="1" indent="-457200" algn="l" defTabSz="914400" rtl="0" eaLnBrk="1" fontAlgn="auto" latinLnBrk="0" hangingPunct="1">
              <a:lnSpc>
                <a:spcPct val="100000"/>
              </a:lnSpc>
              <a:spcBef>
                <a:spcPts val="0"/>
              </a:spcBef>
              <a:spcAft>
                <a:spcPts val="0"/>
              </a:spcAft>
              <a:buClrTx/>
              <a:buSzTx/>
              <a:buFontTx/>
              <a:buChar char="-"/>
              <a:tabLst/>
              <a:defRPr/>
            </a:pPr>
            <a:endParaRPr lang="en-GB" sz="3200" b="1" dirty="0" smtClean="0"/>
          </a:p>
          <a:p>
            <a:pPr marL="914400" marR="0" lvl="1" indent="-457200" algn="l" defTabSz="914400" rtl="0" eaLnBrk="1" fontAlgn="auto" latinLnBrk="0" hangingPunct="1">
              <a:lnSpc>
                <a:spcPct val="100000"/>
              </a:lnSpc>
              <a:spcBef>
                <a:spcPts val="0"/>
              </a:spcBef>
              <a:spcAft>
                <a:spcPts val="0"/>
              </a:spcAft>
              <a:buClrTx/>
              <a:buSzTx/>
              <a:buFontTx/>
              <a:buChar char="-"/>
              <a:tabLst/>
              <a:defRPr/>
            </a:pPr>
            <a:endParaRPr lang="en-GB" sz="3200" b="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3200" b="1" dirty="0" smtClean="0"/>
          </a:p>
          <a:p>
            <a:pPr lvl="1"/>
            <a:endParaRPr lang="en-GB" sz="3200" b="1" dirty="0" smtClean="0"/>
          </a:p>
          <a:p>
            <a:pPr marL="457200" lvl="1"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631D9-FE09-426D-B34F-6E8963BF24F5}" type="datetimeFigureOut">
              <a:rPr lang="en-US" smtClean="0"/>
              <a:pPr/>
              <a:t>4/30/2019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9EB12C-2DD0-412A-A50E-03D5FE52C9F4}" type="slidenum">
              <a:rPr lang="en-GB" smtClean="0"/>
              <a:pPr/>
              <a:t>‹#›</a:t>
            </a:fld>
            <a:endParaRPr lang="en-GB"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631D9-FE09-426D-B34F-6E8963BF24F5}" type="datetimeFigureOut">
              <a:rPr lang="en-US" smtClean="0"/>
              <a:pPr/>
              <a:t>4/30/2019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EB12C-2DD0-412A-A50E-03D5FE52C9F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theccc.org.uk/wp-content/uploads/2018/06/CCC-2018-Progress-Report-to-Parliamen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hyperlink" Target="http://www.ipcc.ch/site/assets/uploads/sites/2/2018/07/SR15_SPM_High_Re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cse.org.uk/" TargetMode="External"/><Relationship Id="rId4" Type="http://schemas.openxmlformats.org/officeDocument/2006/relationships/hyperlink" Target="mailto:neighbourhoodplanning@cse.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hyperlink" Target="http://bit.ly/1C0wE5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bit.ly/1C0wE5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42328"/>
          </a:xfrm>
          <a:prstGeom prst="rect">
            <a:avLst/>
          </a:prstGeom>
        </p:spPr>
      </p:pic>
      <p:pic>
        <p:nvPicPr>
          <p:cNvPr id="6" name="Picture 5" descr="CSE logo.jpg"/>
          <p:cNvPicPr>
            <a:picLocks noChangeAspect="1"/>
          </p:cNvPicPr>
          <p:nvPr/>
        </p:nvPicPr>
        <p:blipFill>
          <a:blip r:embed="rId4" cstate="print"/>
          <a:stretch>
            <a:fillRect/>
          </a:stretch>
        </p:blipFill>
        <p:spPr>
          <a:xfrm>
            <a:off x="251520" y="188640"/>
            <a:ext cx="1038787" cy="792087"/>
          </a:xfrm>
          <a:prstGeom prst="rect">
            <a:avLst/>
          </a:prstGeom>
        </p:spPr>
      </p:pic>
      <p:sp>
        <p:nvSpPr>
          <p:cNvPr id="3" name="TextBox 2"/>
          <p:cNvSpPr txBox="1"/>
          <p:nvPr/>
        </p:nvSpPr>
        <p:spPr>
          <a:xfrm>
            <a:off x="770913" y="1268759"/>
            <a:ext cx="7800414" cy="1754326"/>
          </a:xfrm>
          <a:prstGeom prst="rect">
            <a:avLst/>
          </a:prstGeom>
          <a:noFill/>
          <a:ln>
            <a:noFill/>
          </a:ln>
        </p:spPr>
        <p:txBody>
          <a:bodyPr wrap="square" rtlCol="0">
            <a:spAutoFit/>
          </a:bodyPr>
          <a:lstStyle/>
          <a:p>
            <a:r>
              <a:rPr lang="en-GB" sz="3600" dirty="0" smtClean="0">
                <a:solidFill>
                  <a:schemeClr val="accent1">
                    <a:lumMod val="75000"/>
                  </a:schemeClr>
                </a:solidFill>
              </a:rPr>
              <a:t>Neighbourhood planning for a safe and stable climate – </a:t>
            </a:r>
            <a:r>
              <a:rPr lang="en-GB" sz="3600" dirty="0">
                <a:solidFill>
                  <a:schemeClr val="accent1">
                    <a:lumMod val="75000"/>
                  </a:schemeClr>
                </a:solidFill>
              </a:rPr>
              <a:t>Context of climate change: impacts, risks and legislation</a:t>
            </a:r>
          </a:p>
        </p:txBody>
      </p:sp>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27584" y="3078157"/>
            <a:ext cx="3970431" cy="353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56301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348880"/>
            <a:ext cx="8568952" cy="3502497"/>
          </a:xfrm>
          <a:prstGeom prst="rect">
            <a:avLst/>
          </a:prstGeom>
          <a:noFill/>
        </p:spPr>
        <p:txBody>
          <a:bodyPr wrap="square" rtlCol="0">
            <a:spAutoFit/>
          </a:bodyPr>
          <a:lstStyle/>
          <a:p>
            <a:pPr algn="l" fontAlgn="auto">
              <a:spcBef>
                <a:spcPts val="0"/>
              </a:spcBef>
              <a:spcAft>
                <a:spcPts val="0"/>
              </a:spcAft>
            </a:pPr>
            <a:endParaRPr lang="en-GB" sz="2000" b="1" dirty="0" smtClean="0">
              <a:solidFill>
                <a:srgbClr val="00A0AF"/>
              </a:solidFill>
              <a:latin typeface="Arial Rounded MT Bold" pitchFamily="34" charset="0"/>
            </a:endParaRPr>
          </a:p>
          <a:p>
            <a:pPr marL="342900" lvl="1" indent="-342900" eaLnBrk="0" hangingPunct="0">
              <a:spcBef>
                <a:spcPct val="20000"/>
              </a:spcBef>
              <a:buFontTx/>
              <a:buChar char="-"/>
            </a:pPr>
            <a:r>
              <a:rPr lang="en-GB" sz="2800" dirty="0"/>
              <a:t>Paris Climate Change Accord – to limiting global temperatures increases “well below 2°C above pre-industrial levels, ideally 1.5 °C”</a:t>
            </a:r>
          </a:p>
          <a:p>
            <a:pPr marL="342900" lvl="1" indent="-342900" eaLnBrk="0" hangingPunct="0">
              <a:spcBef>
                <a:spcPct val="20000"/>
              </a:spcBef>
              <a:buFontTx/>
              <a:buChar char="-"/>
            </a:pPr>
            <a:r>
              <a:rPr lang="en-GB" sz="2800" dirty="0" smtClean="0"/>
              <a:t>Climate Change Act – 80% reduction in greenhouse gas emissions by 2050</a:t>
            </a:r>
          </a:p>
          <a:p>
            <a:pPr marL="0" lvl="1" eaLnBrk="0" hangingPunct="0">
              <a:spcBef>
                <a:spcPct val="20000"/>
              </a:spcBef>
            </a:pPr>
            <a:endParaRPr lang="en-GB" sz="2400" dirty="0" smtClean="0"/>
          </a:p>
          <a:p>
            <a:pPr marL="342900" lvl="1" indent="-342900" eaLnBrk="0" hangingPunct="0">
              <a:spcBef>
                <a:spcPct val="20000"/>
              </a:spcBef>
              <a:buFontTx/>
              <a:buChar char="-"/>
            </a:pPr>
            <a:endParaRPr lang="en-GB" b="1" dirty="0" smtClean="0">
              <a:solidFill>
                <a:srgbClr val="00A0AF"/>
              </a:solidFill>
              <a:latin typeface="Arial Rounded MT Bold" pitchFamily="34" charset="0"/>
            </a:endParaRPr>
          </a:p>
        </p:txBody>
      </p:sp>
      <p:sp>
        <p:nvSpPr>
          <p:cNvPr id="6" name="Rectangle 2"/>
          <p:cNvSpPr txBox="1">
            <a:spLocks noChangeArrowheads="1"/>
          </p:cNvSpPr>
          <p:nvPr/>
        </p:nvSpPr>
        <p:spPr bwMode="auto">
          <a:xfrm>
            <a:off x="521550" y="1135565"/>
            <a:ext cx="8622450" cy="135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3600" dirty="0">
                <a:latin typeface="+mj-lt"/>
                <a:ea typeface="+mj-ea"/>
                <a:cs typeface="+mj-cs"/>
              </a:rPr>
              <a:t>Introduction - International / UK legislation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3"/>
            <a:ext cx="9144000" cy="1142328"/>
          </a:xfrm>
          <a:prstGeom prst="rect">
            <a:avLst/>
          </a:prstGeom>
        </p:spPr>
      </p:pic>
      <p:pic>
        <p:nvPicPr>
          <p:cNvPr id="8" name="Picture 7" descr="CSE logo.jpg"/>
          <p:cNvPicPr>
            <a:picLocks noChangeAspect="1"/>
          </p:cNvPicPr>
          <p:nvPr/>
        </p:nvPicPr>
        <p:blipFill>
          <a:blip r:embed="rId4"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22217986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15616" y="2808107"/>
            <a:ext cx="6562391" cy="3678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52251" y="1589542"/>
            <a:ext cx="7905332" cy="1212640"/>
          </a:xfrm>
          <a:prstGeom prst="rect">
            <a:avLst/>
          </a:prstGeom>
          <a:noFill/>
        </p:spPr>
        <p:txBody>
          <a:bodyPr wrap="square" rtlCol="0">
            <a:spAutoFit/>
          </a:bodyPr>
          <a:lstStyle/>
          <a:p>
            <a:pPr algn="l" fontAlgn="auto">
              <a:spcBef>
                <a:spcPts val="0"/>
              </a:spcBef>
              <a:spcAft>
                <a:spcPts val="0"/>
              </a:spcAft>
            </a:pPr>
            <a:endParaRPr lang="en-GB" sz="2000" b="1" dirty="0">
              <a:solidFill>
                <a:srgbClr val="00A0AF"/>
              </a:solidFill>
              <a:latin typeface="Arial Rounded MT Bold" pitchFamily="34" charset="0"/>
            </a:endParaRPr>
          </a:p>
          <a:p>
            <a:pPr marL="342900" lvl="1" indent="-342900" eaLnBrk="0" hangingPunct="0">
              <a:spcBef>
                <a:spcPct val="20000"/>
              </a:spcBef>
              <a:buFontTx/>
              <a:buChar char="-"/>
            </a:pPr>
            <a:r>
              <a:rPr lang="en-GB" sz="2400" dirty="0" smtClean="0"/>
              <a:t>Climate Change Act 2008 - </a:t>
            </a:r>
            <a:r>
              <a:rPr lang="en-GB" sz="2400" baseline="0" dirty="0" smtClean="0"/>
              <a:t>commitment to reduce CO2 emissions by 80% by 2050</a:t>
            </a:r>
            <a:endParaRPr lang="en-GB" sz="24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1142328"/>
          </a:xfrm>
          <a:prstGeom prst="rect">
            <a:avLst/>
          </a:prstGeom>
        </p:spPr>
      </p:pic>
      <p:pic>
        <p:nvPicPr>
          <p:cNvPr id="7" name="Picture 6" descr="CSE 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20" y="188640"/>
            <a:ext cx="1038787" cy="792087"/>
          </a:xfrm>
          <a:prstGeom prst="rect">
            <a:avLst/>
          </a:prstGeom>
        </p:spPr>
      </p:pic>
      <p:sp>
        <p:nvSpPr>
          <p:cNvPr id="8" name="Rectangle 2"/>
          <p:cNvSpPr txBox="1">
            <a:spLocks noChangeArrowheads="1"/>
          </p:cNvSpPr>
          <p:nvPr/>
        </p:nvSpPr>
        <p:spPr bwMode="auto">
          <a:xfrm>
            <a:off x="521550" y="980727"/>
            <a:ext cx="8622450" cy="12151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3600" dirty="0"/>
              <a:t>Introduction - International / UK legislation</a:t>
            </a:r>
          </a:p>
        </p:txBody>
      </p:sp>
    </p:spTree>
    <p:extLst>
      <p:ext uri="{BB962C8B-B14F-4D97-AF65-F5344CB8AC3E}">
        <p14:creationId xmlns:p14="http://schemas.microsoft.com/office/powerpoint/2010/main" val="202311683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83" y="34167"/>
            <a:ext cx="8748464" cy="514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5085184"/>
            <a:ext cx="7905332" cy="2603790"/>
          </a:xfrm>
          <a:prstGeom prst="rect">
            <a:avLst/>
          </a:prstGeom>
          <a:noFill/>
        </p:spPr>
        <p:txBody>
          <a:bodyPr wrap="square" rtlCol="0">
            <a:spAutoFit/>
          </a:bodyPr>
          <a:lstStyle/>
          <a:p>
            <a:pPr marL="0" lvl="1" eaLnBrk="0" hangingPunct="0">
              <a:spcBef>
                <a:spcPct val="20000"/>
              </a:spcBef>
            </a:pPr>
            <a:r>
              <a:rPr lang="en-US" sz="3200" i="1" dirty="0" smtClean="0"/>
              <a:t>“The </a:t>
            </a:r>
            <a:r>
              <a:rPr lang="en-US" sz="3200" i="1" dirty="0"/>
              <a:t>UK is</a:t>
            </a:r>
            <a:r>
              <a:rPr lang="en-US" sz="3200" b="1" i="1" dirty="0"/>
              <a:t> not </a:t>
            </a:r>
            <a:r>
              <a:rPr lang="en-US" sz="3200" i="1" dirty="0"/>
              <a:t>on course to meet </a:t>
            </a:r>
            <a:r>
              <a:rPr lang="en-US" sz="3200" b="1" i="1" dirty="0"/>
              <a:t>the legally binding </a:t>
            </a:r>
            <a:r>
              <a:rPr lang="en-US" sz="3200" i="1" dirty="0"/>
              <a:t>fourth and fifth carbon budgets</a:t>
            </a:r>
            <a:r>
              <a:rPr lang="en-US" sz="3200" b="1" i="1" dirty="0" smtClean="0"/>
              <a:t>.</a:t>
            </a:r>
            <a:r>
              <a:rPr lang="en-US" sz="3200" i="1" dirty="0" smtClean="0"/>
              <a:t>” </a:t>
            </a:r>
            <a:r>
              <a:rPr lang="en-GB" sz="2000" dirty="0"/>
              <a:t>Committee on climate change - 2018 Progress Report to Parliament </a:t>
            </a:r>
            <a:endParaRPr lang="en-GB" sz="2000" dirty="0" smtClean="0"/>
          </a:p>
          <a:p>
            <a:pPr marL="0" lvl="1" eaLnBrk="0" hangingPunct="0">
              <a:spcBef>
                <a:spcPct val="20000"/>
              </a:spcBef>
            </a:pPr>
            <a:r>
              <a:rPr lang="en-GB" sz="1400" dirty="0">
                <a:hlinkClick r:id="rId4"/>
              </a:rPr>
              <a:t>www.theccc.org.uk/wp-content/uploads/2018/06/CCC-2018-Progress-Report-to-Parliament.pdf</a:t>
            </a:r>
            <a:endParaRPr lang="en-GB" sz="1400" dirty="0"/>
          </a:p>
          <a:p>
            <a:pPr marL="0" lvl="1" eaLnBrk="0" hangingPunct="0">
              <a:spcBef>
                <a:spcPct val="20000"/>
              </a:spcBef>
            </a:pPr>
            <a:endParaRPr lang="en-GB" sz="2000" dirty="0"/>
          </a:p>
          <a:p>
            <a:pPr marL="0" lvl="1" eaLnBrk="0" hangingPunct="0">
              <a:spcBef>
                <a:spcPct val="20000"/>
              </a:spcBef>
            </a:pPr>
            <a:r>
              <a:rPr lang="en-US" sz="3200" i="1" dirty="0" smtClean="0"/>
              <a:t> </a:t>
            </a:r>
            <a:endParaRPr lang="en-GB" sz="3200" i="1" dirty="0"/>
          </a:p>
        </p:txBody>
      </p:sp>
    </p:spTree>
    <p:extLst>
      <p:ext uri="{BB962C8B-B14F-4D97-AF65-F5344CB8AC3E}">
        <p14:creationId xmlns:p14="http://schemas.microsoft.com/office/powerpoint/2010/main" val="396039504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204864"/>
            <a:ext cx="4768447" cy="4653136"/>
          </a:xfrm>
          <a:prstGeom prst="rect">
            <a:avLst/>
          </a:prstGeom>
        </p:spPr>
      </p:pic>
      <p:sp>
        <p:nvSpPr>
          <p:cNvPr id="2" name="Title 1"/>
          <p:cNvSpPr>
            <a:spLocks noGrp="1"/>
          </p:cNvSpPr>
          <p:nvPr>
            <p:ph type="title"/>
          </p:nvPr>
        </p:nvSpPr>
        <p:spPr>
          <a:xfrm>
            <a:off x="28963" y="1268760"/>
            <a:ext cx="8935525" cy="1143000"/>
          </a:xfrm>
        </p:spPr>
        <p:txBody>
          <a:bodyPr>
            <a:noAutofit/>
          </a:bodyPr>
          <a:lstStyle/>
          <a:p>
            <a:pPr algn="l" fontAlgn="base">
              <a:spcAft>
                <a:spcPct val="0"/>
              </a:spcAft>
              <a:defRPr/>
            </a:pPr>
            <a:r>
              <a:rPr lang="en-US" sz="3600" dirty="0"/>
              <a:t>IPPC </a:t>
            </a:r>
            <a:r>
              <a:rPr lang="en-GB" sz="3600" dirty="0"/>
              <a:t>report 2018 - Global Warming of 1.5 ºC</a:t>
            </a:r>
            <a:r>
              <a:rPr lang="en-GB" sz="3600" b="1" dirty="0"/>
              <a:t/>
            </a:r>
            <a:br>
              <a:rPr lang="en-GB" sz="3600" b="1" dirty="0"/>
            </a:br>
            <a:endParaRPr lang="en-GB" sz="3600" dirty="0"/>
          </a:p>
        </p:txBody>
      </p:sp>
      <p:sp>
        <p:nvSpPr>
          <p:cNvPr id="3" name="Content Placeholder 2"/>
          <p:cNvSpPr>
            <a:spLocks noGrp="1"/>
          </p:cNvSpPr>
          <p:nvPr>
            <p:ph idx="1"/>
          </p:nvPr>
        </p:nvSpPr>
        <p:spPr>
          <a:xfrm>
            <a:off x="251520" y="1772816"/>
            <a:ext cx="4032448" cy="4608512"/>
          </a:xfrm>
        </p:spPr>
        <p:txBody>
          <a:bodyPr>
            <a:normAutofit/>
          </a:bodyPr>
          <a:lstStyle/>
          <a:p>
            <a:pPr marL="0" indent="0">
              <a:buNone/>
            </a:pPr>
            <a:endParaRPr lang="en-GB" sz="2400" dirty="0" smtClean="0"/>
          </a:p>
          <a:p>
            <a:pPr marL="0" indent="0">
              <a:buNone/>
            </a:pPr>
            <a:r>
              <a:rPr lang="en-GB" sz="2400" b="1" dirty="0" smtClean="0"/>
              <a:t>T</a:t>
            </a:r>
            <a:r>
              <a:rPr lang="en-US" sz="2400" b="1" dirty="0" smtClean="0"/>
              <a:t>here </a:t>
            </a:r>
            <a:r>
              <a:rPr lang="en-US" sz="2400" b="1" dirty="0"/>
              <a:t>are only 12 years to keep global warming below </a:t>
            </a:r>
            <a:r>
              <a:rPr lang="en-US" sz="2400" b="1" dirty="0" smtClean="0"/>
              <a:t>1.5°C.</a:t>
            </a:r>
          </a:p>
          <a:p>
            <a:pPr marL="0" indent="0">
              <a:buNone/>
            </a:pPr>
            <a:endParaRPr lang="en-US" sz="2400" dirty="0" smtClean="0"/>
          </a:p>
          <a:p>
            <a:pPr marL="0" indent="0">
              <a:buNone/>
            </a:pPr>
            <a:r>
              <a:rPr lang="en-US" sz="2400" b="1" dirty="0" smtClean="0"/>
              <a:t>Beyond this the </a:t>
            </a:r>
            <a:r>
              <a:rPr lang="en-US" sz="2400" b="1" dirty="0"/>
              <a:t>risks of drought, floods, extreme heat and poverty for hundreds of millions of people will significantly </a:t>
            </a:r>
            <a:r>
              <a:rPr lang="en-US" sz="2400" b="1" dirty="0" smtClean="0"/>
              <a:t>worsen</a:t>
            </a:r>
          </a:p>
          <a:p>
            <a:pPr marL="0" indent="0">
              <a:buNone/>
            </a:pPr>
            <a:endParaRPr lang="en-US" sz="900" u="sng" dirty="0" smtClean="0">
              <a:hlinkClick r:id="rId4"/>
            </a:endParaRPr>
          </a:p>
          <a:p>
            <a:pPr marL="0" indent="0">
              <a:buNone/>
            </a:pPr>
            <a:endParaRPr lang="en-US" sz="900" u="sng" dirty="0">
              <a:hlinkClick r:id="rId4"/>
            </a:endParaRPr>
          </a:p>
          <a:p>
            <a:pPr marL="0" indent="0">
              <a:buNone/>
            </a:pPr>
            <a:r>
              <a:rPr lang="en-US" sz="900" u="sng" dirty="0" smtClean="0">
                <a:hlinkClick r:id="rId4"/>
              </a:rPr>
              <a:t>www.ipcc.ch/site/assets/uploads/sites/2/2018/07/SR15_SPM_High_Res.pdf</a:t>
            </a:r>
            <a:endParaRPr lang="en-GB" sz="900" dirty="0"/>
          </a:p>
          <a:p>
            <a:pPr marL="0" indent="0">
              <a:buNone/>
            </a:pPr>
            <a:endParaRPr lang="en-US" sz="2400" b="1" dirty="0" smtClean="0"/>
          </a:p>
          <a:p>
            <a:pPr marL="0" indent="0">
              <a:buNone/>
            </a:pPr>
            <a:endParaRPr lang="en-US" sz="2400" b="1" dirty="0"/>
          </a:p>
          <a:p>
            <a:pPr marL="0" indent="0">
              <a:buNone/>
            </a:pPr>
            <a:endParaRPr lang="en-GB" sz="2400" b="1" dirty="0"/>
          </a:p>
          <a:p>
            <a:pPr marL="0" indent="0">
              <a:buNone/>
            </a:pPr>
            <a:endParaRPr lang="en-US" sz="2400" dirty="0" smtClean="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63"/>
            <a:ext cx="9144000" cy="1142328"/>
          </a:xfrm>
          <a:prstGeom prst="rect">
            <a:avLst/>
          </a:prstGeom>
        </p:spPr>
      </p:pic>
      <p:pic>
        <p:nvPicPr>
          <p:cNvPr id="6" name="Picture 5" descr="CSE logo.jpg"/>
          <p:cNvPicPr>
            <a:picLocks noChangeAspect="1"/>
          </p:cNvPicPr>
          <p:nvPr/>
        </p:nvPicPr>
        <p:blipFill>
          <a:blip r:embed="rId6"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308853305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6" y="2420888"/>
            <a:ext cx="8474568" cy="4309939"/>
          </a:xfrm>
        </p:spPr>
        <p:txBody>
          <a:bodyPr>
            <a:normAutofit/>
          </a:bodyPr>
          <a:lstStyle/>
          <a:p>
            <a:pPr marL="0" indent="0" algn="ctr">
              <a:buNone/>
            </a:pPr>
            <a:r>
              <a:rPr lang="en-GB" sz="4400" b="1" i="1" dirty="0"/>
              <a:t>“The challenge of avoiding catastrophic climate breakdown requires rapid, far-reaching and unprecedented changes in all aspects of society” </a:t>
            </a:r>
            <a:endParaRPr lang="en-GB"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42328"/>
          </a:xfrm>
          <a:prstGeom prst="rect">
            <a:avLst/>
          </a:prstGeom>
        </p:spPr>
      </p:pic>
      <p:pic>
        <p:nvPicPr>
          <p:cNvPr id="5" name="Picture 4" descr="CSE logo.jpg"/>
          <p:cNvPicPr>
            <a:picLocks noChangeAspect="1"/>
          </p:cNvPicPr>
          <p:nvPr/>
        </p:nvPicPr>
        <p:blipFill>
          <a:blip r:embed="rId4" cstate="print"/>
          <a:stretch>
            <a:fillRect/>
          </a:stretch>
        </p:blipFill>
        <p:spPr>
          <a:xfrm>
            <a:off x="251520" y="188640"/>
            <a:ext cx="1038787" cy="792087"/>
          </a:xfrm>
          <a:prstGeom prst="rect">
            <a:avLst/>
          </a:prstGeom>
        </p:spPr>
      </p:pic>
      <p:sp>
        <p:nvSpPr>
          <p:cNvPr id="6" name="Title 1"/>
          <p:cNvSpPr>
            <a:spLocks noGrp="1"/>
          </p:cNvSpPr>
          <p:nvPr>
            <p:ph type="title"/>
          </p:nvPr>
        </p:nvSpPr>
        <p:spPr>
          <a:xfrm>
            <a:off x="28963" y="1268760"/>
            <a:ext cx="8935525" cy="1143000"/>
          </a:xfrm>
        </p:spPr>
        <p:txBody>
          <a:bodyPr>
            <a:noAutofit/>
          </a:bodyPr>
          <a:lstStyle/>
          <a:p>
            <a:pPr algn="l" fontAlgn="base">
              <a:spcAft>
                <a:spcPct val="0"/>
              </a:spcAft>
              <a:defRPr/>
            </a:pPr>
            <a:r>
              <a:rPr lang="en-US" sz="3600" dirty="0"/>
              <a:t>IPPC </a:t>
            </a:r>
            <a:r>
              <a:rPr lang="en-GB" sz="3600" dirty="0"/>
              <a:t>report 2018 - Global Warming of 1.5 ºC</a:t>
            </a:r>
            <a:r>
              <a:rPr lang="en-GB" sz="3600" b="1" dirty="0"/>
              <a:t/>
            </a:r>
            <a:br>
              <a:rPr lang="en-GB" sz="3600" b="1" dirty="0"/>
            </a:br>
            <a:endParaRPr lang="en-GB" sz="3600" dirty="0"/>
          </a:p>
        </p:txBody>
      </p:sp>
    </p:spTree>
    <p:extLst>
      <p:ext uri="{BB962C8B-B14F-4D97-AF65-F5344CB8AC3E}">
        <p14:creationId xmlns:p14="http://schemas.microsoft.com/office/powerpoint/2010/main" val="171693801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602022"/>
            <a:ext cx="4500103" cy="3294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uk tow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97061" y="3602022"/>
            <a:ext cx="4723016" cy="3294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verage uk village"/>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0"/>
            <a:ext cx="4515113" cy="3602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ormal countryside uk"/>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15112" y="-1"/>
            <a:ext cx="4628887" cy="36020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46115" y="3001857"/>
            <a:ext cx="4101892" cy="1200329"/>
          </a:xfrm>
          <a:prstGeom prst="rect">
            <a:avLst/>
          </a:prstGeom>
          <a:noFill/>
        </p:spPr>
        <p:txBody>
          <a:bodyPr wrap="none" lIns="91440" tIns="45720" rIns="91440" bIns="45720">
            <a:spAutoFit/>
          </a:bodyPr>
          <a:lstStyle/>
          <a:p>
            <a:pPr algn="ctr"/>
            <a:r>
              <a:rPr lang="en-GB"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Workshop</a:t>
            </a:r>
            <a:endParaRPr lang="en-GB"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350754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42328"/>
          </a:xfrm>
          <a:prstGeom prst="rect">
            <a:avLst/>
          </a:prstGeom>
        </p:spPr>
      </p:pic>
      <p:pic>
        <p:nvPicPr>
          <p:cNvPr id="5" name="Picture 4" descr="CSE logo.jpg"/>
          <p:cNvPicPr>
            <a:picLocks noChangeAspect="1"/>
          </p:cNvPicPr>
          <p:nvPr/>
        </p:nvPicPr>
        <p:blipFill>
          <a:blip r:embed="rId4" cstate="print"/>
          <a:stretch>
            <a:fillRect/>
          </a:stretch>
        </p:blipFill>
        <p:spPr>
          <a:xfrm>
            <a:off x="251520" y="188640"/>
            <a:ext cx="1038787" cy="792087"/>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42328"/>
            <a:ext cx="8928992" cy="569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36762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32656"/>
            <a:ext cx="8147248" cy="5793507"/>
          </a:xfrm>
        </p:spPr>
        <p:txBody>
          <a:bodyPr>
            <a:normAutofit fontScale="77500" lnSpcReduction="20000"/>
          </a:bodyPr>
          <a:lstStyle/>
          <a:p>
            <a:pPr marL="0" indent="0">
              <a:buNone/>
            </a:pPr>
            <a:r>
              <a:rPr lang="en-GB" b="1" dirty="0" smtClean="0"/>
              <a:t>Workshop task</a:t>
            </a:r>
          </a:p>
          <a:p>
            <a:endParaRPr lang="en-GB" b="1" dirty="0" smtClean="0"/>
          </a:p>
          <a:p>
            <a:pPr marL="0" indent="0">
              <a:buNone/>
            </a:pPr>
            <a:r>
              <a:rPr lang="en-GB" b="1" dirty="0" smtClean="0"/>
              <a:t>“</a:t>
            </a:r>
            <a:r>
              <a:rPr lang="en-GB" b="1" dirty="0"/>
              <a:t>Imagine its 2050. We have cut carbon emissions to nothing and have a </a:t>
            </a:r>
            <a:r>
              <a:rPr lang="en-GB" b="1" dirty="0" smtClean="0"/>
              <a:t>safe stable </a:t>
            </a:r>
            <a:r>
              <a:rPr lang="en-GB" b="1" dirty="0"/>
              <a:t>climate. What have we done to achieve this?”</a:t>
            </a:r>
            <a:endParaRPr lang="en-GB" dirty="0"/>
          </a:p>
          <a:p>
            <a:endParaRPr lang="en-GB" dirty="0"/>
          </a:p>
          <a:p>
            <a:pPr marL="0" indent="0">
              <a:buNone/>
            </a:pPr>
            <a:r>
              <a:rPr lang="en-GB" b="1" dirty="0"/>
              <a:t>How have we adapted our town </a:t>
            </a:r>
            <a:r>
              <a:rPr lang="en-GB" b="1" dirty="0" smtClean="0"/>
              <a:t>to </a:t>
            </a:r>
            <a:r>
              <a:rPr lang="en-GB" b="1" dirty="0"/>
              <a:t>reduce carbon emissions and how have we adapted to the impacts of climate change?   What actions have we carried out and what policies do we have in place. Think about your town / village and how and where you live now: </a:t>
            </a:r>
            <a:endParaRPr lang="en-GB" b="1" dirty="0" smtClean="0"/>
          </a:p>
          <a:p>
            <a:pPr marL="0" indent="0">
              <a:buNone/>
            </a:pPr>
            <a:endParaRPr lang="en-GB" dirty="0"/>
          </a:p>
          <a:p>
            <a:pPr lvl="0"/>
            <a:r>
              <a:rPr lang="en-GB" b="1" dirty="0"/>
              <a:t>How we generate electricity and heating</a:t>
            </a:r>
            <a:endParaRPr lang="en-GB" dirty="0"/>
          </a:p>
          <a:p>
            <a:pPr lvl="0"/>
            <a:r>
              <a:rPr lang="en-GB" b="1" dirty="0"/>
              <a:t>How we travel (and how much we travel)</a:t>
            </a:r>
            <a:endParaRPr lang="en-GB" dirty="0"/>
          </a:p>
          <a:p>
            <a:pPr lvl="0"/>
            <a:r>
              <a:rPr lang="en-GB" b="1" dirty="0"/>
              <a:t>The buildings we live + work in</a:t>
            </a:r>
            <a:endParaRPr lang="en-GB" dirty="0"/>
          </a:p>
          <a:p>
            <a:pPr lvl="0"/>
            <a:r>
              <a:rPr lang="en-GB" b="1" dirty="0"/>
              <a:t>Where we put housing, offices, shops and services</a:t>
            </a:r>
            <a:endParaRPr lang="en-GB" dirty="0"/>
          </a:p>
          <a:p>
            <a:pPr lvl="0"/>
            <a:r>
              <a:rPr lang="en-GB" b="1" dirty="0"/>
              <a:t>How we protect biodiversity</a:t>
            </a:r>
            <a:endParaRPr lang="en-GB" dirty="0"/>
          </a:p>
          <a:p>
            <a:r>
              <a:rPr lang="en-GB" b="1" dirty="0"/>
              <a:t>How we’ve adapted to extreme </a:t>
            </a:r>
            <a:r>
              <a:rPr lang="en-GB" b="1" dirty="0" smtClean="0"/>
              <a:t>weather”</a:t>
            </a:r>
            <a:endParaRPr lang="en-GB" dirty="0"/>
          </a:p>
        </p:txBody>
      </p:sp>
    </p:spTree>
    <p:extLst>
      <p:ext uri="{BB962C8B-B14F-4D97-AF65-F5344CB8AC3E}">
        <p14:creationId xmlns:p14="http://schemas.microsoft.com/office/powerpoint/2010/main" val="272512170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3588681"/>
              </p:ext>
            </p:extLst>
          </p:nvPr>
        </p:nvGraphicFramePr>
        <p:xfrm>
          <a:off x="179512" y="332656"/>
          <a:ext cx="8712968" cy="6063167"/>
        </p:xfrm>
        <a:graphic>
          <a:graphicData uri="http://schemas.openxmlformats.org/drawingml/2006/table">
            <a:tbl>
              <a:tblPr firstRow="1" bandCol="1">
                <a:tableStyleId>{FABFCF23-3B69-468F-B69F-88F6DE6A72F2}</a:tableStyleId>
              </a:tblPr>
              <a:tblGrid>
                <a:gridCol w="4356484"/>
                <a:gridCol w="4356484"/>
              </a:tblGrid>
              <a:tr h="566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Our Buildings</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Transport, service provision / location of development</a:t>
                      </a:r>
                    </a:p>
                    <a:p>
                      <a:endParaRPr lang="en-GB" sz="1400" dirty="0"/>
                    </a:p>
                  </a:txBody>
                  <a:tcPr/>
                </a:tc>
              </a:tr>
              <a:tr h="7969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latin typeface="+mn-lt"/>
                          <a:ea typeface="Calibri"/>
                          <a:cs typeface="Times New Roman"/>
                        </a:rPr>
                        <a:t>All new development to be zero carbon (highly energy efficient in construction, requiring</a:t>
                      </a:r>
                      <a:r>
                        <a:rPr lang="en-GB" sz="1400" baseline="0" dirty="0" smtClean="0">
                          <a:effectLst/>
                          <a:latin typeface="+mn-lt"/>
                          <a:ea typeface="Calibri"/>
                          <a:cs typeface="Times New Roman"/>
                        </a:rPr>
                        <a:t> little to no heating,</a:t>
                      </a:r>
                      <a:r>
                        <a:rPr lang="en-GB" sz="1400" dirty="0" smtClean="0">
                          <a:effectLst/>
                          <a:latin typeface="+mn-lt"/>
                          <a:ea typeface="Calibri"/>
                          <a:cs typeface="Times New Roman"/>
                        </a:rPr>
                        <a:t> with zero</a:t>
                      </a:r>
                      <a:r>
                        <a:rPr lang="en-GB" sz="1400" baseline="0" dirty="0" smtClean="0">
                          <a:effectLst/>
                          <a:latin typeface="+mn-lt"/>
                          <a:ea typeface="Calibri"/>
                          <a:cs typeface="Times New Roman"/>
                        </a:rPr>
                        <a:t> carbon emissions</a:t>
                      </a:r>
                      <a:r>
                        <a:rPr lang="en-GB" sz="1400" dirty="0" smtClean="0">
                          <a:effectLst/>
                          <a:latin typeface="+mn-lt"/>
                          <a:ea typeface="Calibri"/>
                          <a:cs typeface="Times New Roman"/>
                        </a:rPr>
                        <a:t>)  </a:t>
                      </a:r>
                    </a:p>
                    <a:p>
                      <a:endParaRPr lang="en-GB"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Sustainable patterns of development which minimise the need to travel – new development in locations accessible on foot, by bike and on public transport</a:t>
                      </a:r>
                      <a:endParaRPr lang="en-GB" sz="1400" kern="1200" dirty="0">
                        <a:solidFill>
                          <a:schemeClr val="dk1"/>
                        </a:solidFill>
                        <a:effectLst/>
                        <a:latin typeface="+mn-lt"/>
                        <a:ea typeface="Calibri"/>
                        <a:cs typeface="Times New Roman"/>
                      </a:endParaRPr>
                    </a:p>
                  </a:txBody>
                  <a:tcPr/>
                </a:tc>
              </a:tr>
              <a:tr h="79252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Retrofit existing housing stock (e.g. historic</a:t>
                      </a:r>
                      <a:r>
                        <a:rPr lang="en-GB" sz="1400" kern="1200" baseline="0" dirty="0" smtClean="0">
                          <a:solidFill>
                            <a:schemeClr val="dk1"/>
                          </a:solidFill>
                          <a:effectLst/>
                          <a:latin typeface="+mn-lt"/>
                          <a:ea typeface="Calibri"/>
                          <a:cs typeface="Times New Roman"/>
                        </a:rPr>
                        <a:t> buildings) </a:t>
                      </a:r>
                      <a:r>
                        <a:rPr lang="en-GB" sz="1400" kern="1200" dirty="0" smtClean="0">
                          <a:solidFill>
                            <a:schemeClr val="dk1"/>
                          </a:solidFill>
                          <a:effectLst/>
                          <a:latin typeface="+mn-lt"/>
                          <a:ea typeface="Calibri"/>
                          <a:cs typeface="Times New Roman"/>
                        </a:rPr>
                        <a:t>to radically reduce energy use / carbon emissions and</a:t>
                      </a:r>
                      <a:r>
                        <a:rPr lang="en-GB" sz="1400" kern="1200" baseline="0" dirty="0" smtClean="0">
                          <a:solidFill>
                            <a:schemeClr val="dk1"/>
                          </a:solidFill>
                          <a:effectLst/>
                          <a:latin typeface="+mn-lt"/>
                          <a:ea typeface="Calibri"/>
                          <a:cs typeface="Times New Roman"/>
                        </a:rPr>
                        <a:t> reduce fuel poverty, whilst protecting historic value</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Safe  /convenient walking and cycling routes in new development</a:t>
                      </a:r>
                    </a:p>
                  </a:txBody>
                  <a:tcPr/>
                </a:tc>
              </a:tr>
              <a:tr h="78755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smtClean="0">
                          <a:solidFill>
                            <a:schemeClr val="dk1"/>
                          </a:solidFill>
                          <a:effectLst/>
                          <a:latin typeface="+mn-lt"/>
                          <a:ea typeface="Calibri"/>
                          <a:cs typeface="Times New Roman"/>
                        </a:rPr>
                        <a:t>Encourage sustainable design + construction in new development – e.g. minimise the use of energy + carbon intensive materials – steel, concrete, glass. </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Removing barriers to cycling and walking (existing development)</a:t>
                      </a:r>
                    </a:p>
                  </a:txBody>
                  <a:tcPr/>
                </a:tc>
              </a:tr>
              <a:tr h="61698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All new development to maximise on-site energy generation from  renewable sources (e.g. solar panels), with</a:t>
                      </a:r>
                      <a:r>
                        <a:rPr lang="en-GB" sz="1400" kern="1200" baseline="0" dirty="0" smtClean="0">
                          <a:solidFill>
                            <a:schemeClr val="dk1"/>
                          </a:solidFill>
                          <a:effectLst/>
                          <a:latin typeface="+mn-lt"/>
                          <a:ea typeface="Calibri"/>
                          <a:cs typeface="Times New Roman"/>
                        </a:rPr>
                        <a:t> use of on-site electricity storage?</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Decarbonise</a:t>
                      </a:r>
                      <a:r>
                        <a:rPr lang="en-GB" sz="1400" kern="1200" baseline="0" dirty="0" smtClean="0">
                          <a:solidFill>
                            <a:schemeClr val="dk1"/>
                          </a:solidFill>
                          <a:effectLst/>
                          <a:latin typeface="+mn-lt"/>
                          <a:ea typeface="Calibri"/>
                          <a:cs typeface="Times New Roman"/>
                        </a:rPr>
                        <a:t> transport – new developments to p</a:t>
                      </a:r>
                      <a:r>
                        <a:rPr lang="en-GB" sz="1400" kern="1200" dirty="0" smtClean="0">
                          <a:solidFill>
                            <a:schemeClr val="dk1"/>
                          </a:solidFill>
                          <a:effectLst/>
                          <a:latin typeface="+mn-lt"/>
                          <a:ea typeface="Calibri"/>
                          <a:cs typeface="Times New Roman"/>
                        </a:rPr>
                        <a:t>rovide</a:t>
                      </a:r>
                      <a:r>
                        <a:rPr lang="en-GB" sz="1400" kern="1200" baseline="0" dirty="0" smtClean="0">
                          <a:solidFill>
                            <a:schemeClr val="dk1"/>
                          </a:solidFill>
                          <a:effectLst/>
                          <a:latin typeface="+mn-lt"/>
                          <a:ea typeface="Calibri"/>
                          <a:cs typeface="Times New Roman"/>
                        </a:rPr>
                        <a:t> </a:t>
                      </a:r>
                      <a:r>
                        <a:rPr lang="en-GB" sz="1400" kern="1200" dirty="0" smtClean="0">
                          <a:solidFill>
                            <a:schemeClr val="dk1"/>
                          </a:solidFill>
                          <a:effectLst/>
                          <a:latin typeface="+mn-lt"/>
                          <a:ea typeface="Calibri"/>
                          <a:cs typeface="Times New Roman"/>
                        </a:rPr>
                        <a:t>electrical car charging points</a:t>
                      </a:r>
                    </a:p>
                  </a:txBody>
                  <a:tcPr/>
                </a:tc>
              </a:tr>
              <a:tr h="56684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Rainwater collection and recycling</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Maximise local access to services employment + minimise travelling time </a:t>
                      </a:r>
                    </a:p>
                  </a:txBody>
                  <a:tcPr/>
                </a:tc>
              </a:tr>
              <a:tr h="3623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Measures to support and enable home working</a:t>
                      </a:r>
                      <a:endParaRPr lang="en-GB" sz="1400" kern="1200" dirty="0">
                        <a:solidFill>
                          <a:schemeClr val="dk1"/>
                        </a:solidFill>
                        <a:effectLst/>
                        <a:latin typeface="+mn-lt"/>
                        <a:ea typeface="Calibri"/>
                        <a:cs typeface="Times New Roman"/>
                      </a:endParaRPr>
                    </a:p>
                  </a:txBody>
                  <a:tcPr/>
                </a:tc>
              </a:tr>
              <a:tr h="360040">
                <a:tc>
                  <a:txBody>
                    <a:bodyPr/>
                    <a:lstStyle/>
                    <a:p>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Measures to safeguarding local shops + facilities and support local high street – to meet peoples needs near where they live</a:t>
                      </a:r>
                      <a:endParaRPr lang="en-GB" dirty="0"/>
                    </a:p>
                  </a:txBody>
                  <a:tcPr/>
                </a:tc>
              </a:tr>
              <a:tr h="360040">
                <a:tc>
                  <a:txBody>
                    <a:bodyPr/>
                    <a:lstStyle/>
                    <a:p>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(Related issue) addressing air pollution in urban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txBody>
                  <a:tcPr/>
                </a:tc>
              </a:tr>
            </a:tbl>
          </a:graphicData>
        </a:graphic>
      </p:graphicFrame>
    </p:spTree>
    <p:extLst>
      <p:ext uri="{BB962C8B-B14F-4D97-AF65-F5344CB8AC3E}">
        <p14:creationId xmlns:p14="http://schemas.microsoft.com/office/powerpoint/2010/main" val="19980388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229525950"/>
              </p:ext>
            </p:extLst>
          </p:nvPr>
        </p:nvGraphicFramePr>
        <p:xfrm>
          <a:off x="251520" y="260649"/>
          <a:ext cx="8712968" cy="6080370"/>
        </p:xfrm>
        <a:graphic>
          <a:graphicData uri="http://schemas.openxmlformats.org/drawingml/2006/table">
            <a:tbl>
              <a:tblPr firstRow="1" bandCol="1">
                <a:tableStyleId>{FABFCF23-3B69-468F-B69F-88F6DE6A72F2}</a:tableStyleId>
              </a:tblPr>
              <a:tblGrid>
                <a:gridCol w="4356484"/>
                <a:gridCol w="4356484"/>
              </a:tblGrid>
              <a:tr h="566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Energy (electricity and heating)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Resilience to extreme weather / protecting biodiversity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lt1"/>
                        </a:solidFill>
                        <a:effectLst/>
                        <a:latin typeface="+mn-lt"/>
                        <a:ea typeface="+mn-ea"/>
                        <a:cs typeface="+mn-cs"/>
                      </a:endParaRPr>
                    </a:p>
                  </a:txBody>
                  <a:tcPr/>
                </a:tc>
              </a:tr>
              <a:tr h="7969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Fossil fuels phased out - 100% of electricity from renewable energy sources  - no new</a:t>
                      </a:r>
                      <a:r>
                        <a:rPr lang="en-GB" sz="1400" kern="1200" baseline="0" dirty="0" smtClean="0">
                          <a:solidFill>
                            <a:schemeClr val="dk1"/>
                          </a:solidFill>
                          <a:effectLst/>
                          <a:latin typeface="+mn-lt"/>
                          <a:ea typeface="Calibri"/>
                          <a:cs typeface="Times New Roman"/>
                        </a:rPr>
                        <a:t> homes with gas for heating / cooking</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Avoiding areas of future flood risk</a:t>
                      </a:r>
                    </a:p>
                    <a:p>
                      <a:endParaRPr lang="en-GB" sz="1400" kern="1200" dirty="0">
                        <a:solidFill>
                          <a:schemeClr val="dk1"/>
                        </a:solidFill>
                        <a:effectLst/>
                        <a:latin typeface="+mn-lt"/>
                        <a:ea typeface="Calibri"/>
                        <a:cs typeface="Times New Roman"/>
                      </a:endParaRPr>
                    </a:p>
                  </a:txBody>
                  <a:tcPr/>
                </a:tc>
              </a:tr>
              <a:tr h="7969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Local renewable energy developments maximised – e.g. solar farms, micro hydro, onshore wind, anaerobic digestion.  </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All suitable development to have sustainable urban drainage systems to manage flooding and provide habitats for wildlife (also delivering </a:t>
                      </a:r>
                      <a:r>
                        <a:rPr lang="en-GB" sz="1400" kern="1200" baseline="0" dirty="0" smtClean="0">
                          <a:solidFill>
                            <a:schemeClr val="dk1"/>
                          </a:solidFill>
                          <a:effectLst/>
                          <a:latin typeface="+mn-lt"/>
                          <a:ea typeface="Calibri"/>
                          <a:cs typeface="Times New Roman"/>
                        </a:rPr>
                        <a:t>cooling effects)</a:t>
                      </a:r>
                      <a:endParaRPr lang="en-GB" sz="1400" kern="1200" dirty="0" smtClean="0">
                        <a:solidFill>
                          <a:schemeClr val="dk1"/>
                        </a:solidFill>
                        <a:effectLst/>
                        <a:latin typeface="+mn-lt"/>
                        <a:ea typeface="Calibri"/>
                        <a:cs typeface="Times New Roman"/>
                      </a:endParaRPr>
                    </a:p>
                  </a:txBody>
                  <a:tcPr/>
                </a:tc>
              </a:tr>
              <a:tr h="57183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Where possible,</a:t>
                      </a:r>
                      <a:r>
                        <a:rPr lang="en-GB" sz="1400" kern="1200" baseline="0" dirty="0" smtClean="0">
                          <a:solidFill>
                            <a:schemeClr val="dk1"/>
                          </a:solidFill>
                          <a:effectLst/>
                          <a:latin typeface="+mn-lt"/>
                          <a:ea typeface="Calibri"/>
                          <a:cs typeface="Times New Roman"/>
                        </a:rPr>
                        <a:t> c</a:t>
                      </a:r>
                      <a:r>
                        <a:rPr lang="en-GB" sz="1400" kern="1200" dirty="0" smtClean="0">
                          <a:solidFill>
                            <a:schemeClr val="dk1"/>
                          </a:solidFill>
                          <a:effectLst/>
                          <a:latin typeface="+mn-lt"/>
                          <a:ea typeface="Calibri"/>
                          <a:cs typeface="Times New Roman"/>
                        </a:rPr>
                        <a:t>ommunity aims to provide all its own electricity from local renewable sources and to own some of its energy supply.</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New development to achieve a </a:t>
                      </a:r>
                      <a:r>
                        <a:rPr lang="en-GB" sz="1400" b="1" kern="1200" dirty="0" smtClean="0">
                          <a:solidFill>
                            <a:schemeClr val="dk1"/>
                          </a:solidFill>
                          <a:effectLst/>
                          <a:latin typeface="+mn-lt"/>
                          <a:ea typeface="Calibri"/>
                          <a:cs typeface="Times New Roman"/>
                        </a:rPr>
                        <a:t>net benefit </a:t>
                      </a:r>
                      <a:r>
                        <a:rPr lang="en-GB" sz="1400" kern="1200" dirty="0" smtClean="0">
                          <a:solidFill>
                            <a:schemeClr val="dk1"/>
                          </a:solidFill>
                          <a:effectLst/>
                          <a:latin typeface="+mn-lt"/>
                          <a:ea typeface="Calibri"/>
                          <a:cs typeface="Times New Roman"/>
                        </a:rPr>
                        <a:t>in biodiversity and incorporate wildlife habitat</a:t>
                      </a:r>
                    </a:p>
                  </a:txBody>
                  <a:tcPr/>
                </a:tc>
              </a:tr>
              <a:tr h="61698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Smart houses incorporating battery or other energy storage to enable</a:t>
                      </a:r>
                      <a:r>
                        <a:rPr lang="en-GB" sz="1400" kern="1200" baseline="0" dirty="0" smtClean="0">
                          <a:solidFill>
                            <a:schemeClr val="dk1"/>
                          </a:solidFill>
                          <a:effectLst/>
                          <a:latin typeface="+mn-lt"/>
                          <a:ea typeface="Calibri"/>
                          <a:cs typeface="Times New Roman"/>
                        </a:rPr>
                        <a:t> intermittent renewable electricity  supply (e.g. from solar panels) to be stored to match demand</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New developments to be resilient to overheating and heat stress </a:t>
                      </a:r>
                    </a:p>
                  </a:txBody>
                  <a:tcPr/>
                </a:tc>
              </a:tr>
              <a:tr h="56684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Stand-alone</a:t>
                      </a:r>
                      <a:r>
                        <a:rPr lang="en-GB" sz="1400" kern="1200" baseline="0" dirty="0" smtClean="0">
                          <a:solidFill>
                            <a:schemeClr val="dk1"/>
                          </a:solidFill>
                          <a:effectLst/>
                          <a:latin typeface="+mn-lt"/>
                          <a:ea typeface="Calibri"/>
                          <a:cs typeface="Times New Roman"/>
                        </a:rPr>
                        <a:t> energy storage to maximise renewable energy potential</a:t>
                      </a:r>
                      <a:endParaRPr lang="en-GB" sz="1400" kern="1200" dirty="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New development to incorporate green roofs and walls to manage flooding and heat stress (especially in urban areas)</a:t>
                      </a:r>
                    </a:p>
                  </a:txBody>
                  <a:tcPr/>
                </a:tc>
              </a:tr>
              <a:tr h="56684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Maximum exploitation of district heating systems in dense</a:t>
                      </a:r>
                      <a:r>
                        <a:rPr lang="en-GB" sz="1400" kern="1200" baseline="0" dirty="0" smtClean="0">
                          <a:solidFill>
                            <a:schemeClr val="dk1"/>
                          </a:solidFill>
                          <a:effectLst/>
                          <a:latin typeface="+mn-lt"/>
                          <a:ea typeface="Calibri"/>
                          <a:cs typeface="Times New Roman"/>
                        </a:rPr>
                        <a:t> urban areas</a:t>
                      </a:r>
                      <a:r>
                        <a:rPr lang="en-GB" sz="1400" kern="1200" dirty="0" smtClean="0">
                          <a:solidFill>
                            <a:schemeClr val="dk1"/>
                          </a:solidFill>
                          <a:effectLst/>
                          <a:latin typeface="+mn-lt"/>
                          <a:ea typeface="Calibri"/>
                          <a:cs typeface="Times New Roman"/>
                        </a:rPr>
                        <a:t> (District</a:t>
                      </a:r>
                      <a:r>
                        <a:rPr lang="en-GB" sz="1400" kern="1200" baseline="0" dirty="0" smtClean="0">
                          <a:solidFill>
                            <a:schemeClr val="dk1"/>
                          </a:solidFill>
                          <a:effectLst/>
                          <a:latin typeface="+mn-lt"/>
                          <a:ea typeface="Calibri"/>
                          <a:cs typeface="Times New Roman"/>
                        </a:rPr>
                        <a:t> heating = </a:t>
                      </a:r>
                      <a:r>
                        <a:rPr lang="en-GB" sz="1400" kern="1200" dirty="0" smtClean="0">
                          <a:solidFill>
                            <a:schemeClr val="dk1"/>
                          </a:solidFill>
                          <a:effectLst/>
                          <a:latin typeface="+mn-lt"/>
                          <a:ea typeface="Calibri"/>
                          <a:cs typeface="Times New Roman"/>
                        </a:rPr>
                        <a:t>communally</a:t>
                      </a:r>
                      <a:r>
                        <a:rPr lang="en-GB" sz="1400" kern="1200" baseline="0" dirty="0" smtClean="0">
                          <a:solidFill>
                            <a:schemeClr val="dk1"/>
                          </a:solidFill>
                          <a:effectLst/>
                          <a:latin typeface="+mn-lt"/>
                          <a:ea typeface="Calibri"/>
                          <a:cs typeface="Times New Roman"/>
                        </a:rPr>
                        <a:t> provided heat, circulated through insulated underground pipes to multiple buildings)</a:t>
                      </a:r>
                      <a:endParaRPr lang="en-GB" sz="1400" kern="1200" dirty="0" smtClean="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dk1"/>
                          </a:solidFill>
                          <a:effectLst/>
                          <a:latin typeface="+mn-lt"/>
                          <a:ea typeface="Calibri"/>
                          <a:cs typeface="Times New Roman"/>
                        </a:rPr>
                        <a:t>Tree planting  / landscaping in public spaces to manage heat stress (especially</a:t>
                      </a:r>
                      <a:r>
                        <a:rPr lang="en-GB" sz="1400" kern="1200" baseline="0" dirty="0" smtClean="0">
                          <a:solidFill>
                            <a:schemeClr val="dk1"/>
                          </a:solidFill>
                          <a:effectLst/>
                          <a:latin typeface="+mn-lt"/>
                          <a:ea typeface="Calibri"/>
                          <a:cs typeface="Times New Roman"/>
                        </a:rPr>
                        <a:t> in urban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solidFill>
                          <a:schemeClr val="dk1"/>
                        </a:solidFill>
                        <a:effectLst/>
                        <a:latin typeface="+mn-lt"/>
                        <a:ea typeface="Calibri"/>
                        <a:cs typeface="Times New Roman"/>
                      </a:endParaRPr>
                    </a:p>
                  </a:txBody>
                  <a:tcPr/>
                </a:tc>
              </a:tr>
              <a:tr h="56684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smtClean="0">
                        <a:solidFill>
                          <a:schemeClr val="dk1"/>
                        </a:solidFill>
                        <a:effectLst/>
                        <a:latin typeface="+mn-lt"/>
                        <a:ea typeface="Calibri"/>
                        <a:cs typeface="Times New Roman"/>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smtClean="0">
                        <a:solidFill>
                          <a:schemeClr val="dk1"/>
                        </a:solidFill>
                        <a:effectLst/>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solidFill>
                          <a:schemeClr val="dk1"/>
                        </a:solidFill>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122144082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19"/>
            <a:ext cx="9144000" cy="1142328"/>
          </a:xfrm>
          <a:prstGeom prst="rect">
            <a:avLst/>
          </a:prstGeom>
        </p:spPr>
      </p:pic>
      <p:sp>
        <p:nvSpPr>
          <p:cNvPr id="7" name="Content Placeholder 4"/>
          <p:cNvSpPr txBox="1">
            <a:spLocks/>
          </p:cNvSpPr>
          <p:nvPr/>
        </p:nvSpPr>
        <p:spPr>
          <a:xfrm>
            <a:off x="428657" y="1761058"/>
            <a:ext cx="8715343" cy="5572140"/>
          </a:xfrm>
          <a:prstGeom prst="rect">
            <a:avLst/>
          </a:prstGeom>
        </p:spPr>
        <p:txBody>
          <a:bodyPr vert="horz" lIns="91440" tIns="45720" rIns="91440" bIns="45720" rtlCol="0">
            <a:noAutofit/>
          </a:bodyPr>
          <a:lstStyle/>
          <a:p>
            <a:pPr marL="361950" marR="0" lvl="0" indent="-361950" algn="l" defTabSz="914400" rtl="0" eaLnBrk="1" fontAlgn="auto" latinLnBrk="0" hangingPunct="1">
              <a:lnSpc>
                <a:spcPct val="100000"/>
              </a:lnSpc>
              <a:spcBef>
                <a:spcPct val="20000"/>
              </a:spcBef>
              <a:spcAft>
                <a:spcPts val="0"/>
              </a:spcAft>
              <a:buClrTx/>
              <a:buSzTx/>
              <a:tabLst/>
              <a:defRPr/>
            </a:pPr>
            <a:endParaRPr kumimoji="0" lang="en-GB" sz="240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 name="Content Placeholder 4"/>
          <p:cNvSpPr txBox="1">
            <a:spLocks/>
          </p:cNvSpPr>
          <p:nvPr/>
        </p:nvSpPr>
        <p:spPr>
          <a:xfrm>
            <a:off x="251520" y="1315654"/>
            <a:ext cx="8715343" cy="557214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600" dirty="0" smtClean="0">
                <a:latin typeface="Corbel" pitchFamily="34" charset="0"/>
              </a:rPr>
              <a:t>Purpose of workshop, to:</a:t>
            </a:r>
            <a:endParaRPr lang="en-GB" sz="3600" dirty="0">
              <a:latin typeface="Corbel" pitchFamily="34" charset="0"/>
            </a:endParaRPr>
          </a:p>
          <a:p>
            <a:pPr marL="342900" lvl="0" indent="-342900">
              <a:spcBef>
                <a:spcPct val="20000"/>
              </a:spcBef>
              <a:buClr>
                <a:srgbClr val="D63908"/>
              </a:buClr>
              <a:buSzPct val="125000"/>
              <a:buFont typeface="Arial" pitchFamily="34" charset="0"/>
              <a:buChar char="•"/>
              <a:defRPr/>
            </a:pPr>
            <a:endParaRPr lang="en-GB" sz="2400" dirty="0" smtClean="0">
              <a:latin typeface="Calibri" pitchFamily="34" charset="0"/>
            </a:endParaRPr>
          </a:p>
          <a:p>
            <a:pPr marL="342900" indent="-342900">
              <a:spcBef>
                <a:spcPct val="20000"/>
              </a:spcBef>
              <a:buClr>
                <a:srgbClr val="D63908"/>
              </a:buClr>
              <a:buSzPct val="125000"/>
              <a:buFont typeface="Arial" pitchFamily="34" charset="0"/>
              <a:buChar char="•"/>
              <a:defRPr/>
            </a:pPr>
            <a:r>
              <a:rPr lang="en-GB" sz="2400" dirty="0">
                <a:latin typeface="Calibri" pitchFamily="34" charset="0"/>
              </a:rPr>
              <a:t>Understand the full significance of climate change and scale of changes we need to take as a society</a:t>
            </a:r>
          </a:p>
          <a:p>
            <a:pPr marL="342900" lvl="0" indent="-342900">
              <a:spcBef>
                <a:spcPct val="20000"/>
              </a:spcBef>
              <a:buClr>
                <a:srgbClr val="D63908"/>
              </a:buClr>
              <a:buSzPct val="125000"/>
              <a:buFont typeface="Arial" pitchFamily="34" charset="0"/>
              <a:buChar char="•"/>
              <a:defRPr/>
            </a:pPr>
            <a:endParaRPr lang="en-GB" sz="2400" dirty="0" smtClean="0">
              <a:latin typeface="Calibri" pitchFamily="34" charset="0"/>
            </a:endParaRPr>
          </a:p>
          <a:p>
            <a:pPr marL="342900" lvl="0" indent="-342900">
              <a:spcBef>
                <a:spcPct val="20000"/>
              </a:spcBef>
              <a:buClr>
                <a:srgbClr val="D63908"/>
              </a:buClr>
              <a:buSzPct val="125000"/>
              <a:buFont typeface="Arial" pitchFamily="34" charset="0"/>
              <a:buChar char="•"/>
              <a:defRPr/>
            </a:pPr>
            <a:r>
              <a:rPr lang="en-GB" sz="2400" dirty="0">
                <a:latin typeface="Calibri" pitchFamily="34" charset="0"/>
              </a:rPr>
              <a:t>Consider how these relate to your community and how your neighbourhood plan might contribute </a:t>
            </a:r>
            <a:endParaRPr lang="en-GB" sz="2400" dirty="0" smtClean="0">
              <a:latin typeface="Calibri" pitchFamily="34" charset="0"/>
            </a:endParaRPr>
          </a:p>
          <a:p>
            <a:pPr marL="342900" lvl="0" indent="-342900">
              <a:spcBef>
                <a:spcPct val="20000"/>
              </a:spcBef>
              <a:buClr>
                <a:srgbClr val="D63908"/>
              </a:buClr>
              <a:buSzPct val="125000"/>
              <a:buFont typeface="Arial" pitchFamily="34" charset="0"/>
              <a:buChar char="•"/>
              <a:defRPr/>
            </a:pPr>
            <a:endParaRPr lang="en-GB" sz="2400" dirty="0">
              <a:latin typeface="Calibri" pitchFamily="34" charset="0"/>
            </a:endParaRPr>
          </a:p>
          <a:p>
            <a:pPr marL="342900" lvl="0" indent="-342900">
              <a:spcBef>
                <a:spcPct val="20000"/>
              </a:spcBef>
              <a:buClr>
                <a:srgbClr val="D63908"/>
              </a:buClr>
              <a:buSzPct val="125000"/>
              <a:buFont typeface="Arial" pitchFamily="34" charset="0"/>
              <a:buChar char="•"/>
              <a:defRPr/>
            </a:pPr>
            <a:r>
              <a:rPr lang="en-GB" sz="2400" dirty="0" smtClean="0"/>
              <a:t>Consider </a:t>
            </a:r>
            <a:r>
              <a:rPr lang="en-GB" sz="2400" dirty="0"/>
              <a:t>how these relate to your community and how your neighbourhood plan might contribute </a:t>
            </a:r>
          </a:p>
          <a:p>
            <a:pPr marL="342900" lvl="0" indent="-342900">
              <a:spcBef>
                <a:spcPct val="20000"/>
              </a:spcBef>
              <a:buClr>
                <a:srgbClr val="D63908"/>
              </a:buClr>
              <a:buSzPct val="125000"/>
              <a:buFont typeface="Arial" pitchFamily="34" charset="0"/>
              <a:buChar char="•"/>
              <a:defRPr/>
            </a:pPr>
            <a:endParaRPr lang="en-GB" sz="2400" dirty="0">
              <a:latin typeface="Calibri" pitchFamily="34" charset="0"/>
            </a:endParaRPr>
          </a:p>
        </p:txBody>
      </p:sp>
      <p:pic>
        <p:nvPicPr>
          <p:cNvPr id="8" name="Picture 7" descr="CSE logo.jpg"/>
          <p:cNvPicPr>
            <a:picLocks noChangeAspect="1"/>
          </p:cNvPicPr>
          <p:nvPr/>
        </p:nvPicPr>
        <p:blipFill>
          <a:blip r:embed="rId4"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1147045420"/>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noAutofit/>
          </a:bodyPr>
          <a:lstStyle/>
          <a:p>
            <a:r>
              <a:rPr lang="en-GB" sz="3600" dirty="0" smtClean="0"/>
              <a:t>Specific local issues + opportunities in Moreton in Marsh</a:t>
            </a:r>
            <a:endParaRPr lang="en-GB" sz="3600" dirty="0"/>
          </a:p>
        </p:txBody>
      </p:sp>
      <p:sp>
        <p:nvSpPr>
          <p:cNvPr id="4" name="Content Placeholder 3"/>
          <p:cNvSpPr txBox="1">
            <a:spLocks/>
          </p:cNvSpPr>
          <p:nvPr/>
        </p:nvSpPr>
        <p:spPr>
          <a:xfrm>
            <a:off x="462558" y="1412776"/>
            <a:ext cx="7925866" cy="4536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Re-vitalising </a:t>
            </a:r>
            <a:r>
              <a:rPr lang="en-GB" sz="1800" dirty="0"/>
              <a:t>your town centre to meet people’s needs, support your local economy and local employment – e.g. food markets for local producers, making full use of town centre buildings (</a:t>
            </a:r>
            <a:r>
              <a:rPr lang="en-GB" sz="1800" dirty="0" err="1"/>
              <a:t>inc</a:t>
            </a:r>
            <a:r>
              <a:rPr lang="en-GB" sz="1800" dirty="0"/>
              <a:t> upper floors) for employment provision, townscape improvements</a:t>
            </a:r>
          </a:p>
          <a:p>
            <a:r>
              <a:rPr lang="en-GB" sz="1800" dirty="0" smtClean="0"/>
              <a:t>(</a:t>
            </a:r>
            <a:r>
              <a:rPr lang="en-GB" sz="1800" dirty="0"/>
              <a:t>Related) siting car charging infrastructure in town centre (powered by 100% renewables) to encourage thru traffic to stop (for at least 0.5 - 1 hr!)</a:t>
            </a:r>
          </a:p>
          <a:p>
            <a:r>
              <a:rPr lang="en-GB" sz="1800" dirty="0" smtClean="0"/>
              <a:t>Reclaiming </a:t>
            </a:r>
            <a:r>
              <a:rPr lang="en-GB" sz="1800" dirty="0"/>
              <a:t>your town centre from cars? Suggest use of demand management first (employing a warden), rather than simply increasing supply.</a:t>
            </a:r>
          </a:p>
          <a:p>
            <a:r>
              <a:rPr lang="en-GB" sz="1800" dirty="0"/>
              <a:t>Diversifying your tourist offer </a:t>
            </a:r>
          </a:p>
          <a:p>
            <a:pPr lvl="0"/>
            <a:r>
              <a:rPr lang="en-GB" sz="1800" dirty="0" smtClean="0"/>
              <a:t>Making </a:t>
            </a:r>
            <a:r>
              <a:rPr lang="en-GB" sz="1800" dirty="0"/>
              <a:t>the most of your railway station (routes to and from it + signage)</a:t>
            </a:r>
          </a:p>
          <a:p>
            <a:pPr lvl="0"/>
            <a:r>
              <a:rPr lang="en-GB" sz="1800" dirty="0" smtClean="0"/>
              <a:t>Reducing </a:t>
            </a:r>
            <a:r>
              <a:rPr lang="en-GB" sz="1800" dirty="0"/>
              <a:t>out-commuting by car</a:t>
            </a:r>
          </a:p>
          <a:p>
            <a:pPr lvl="0"/>
            <a:r>
              <a:rPr lang="en-GB" sz="1800" dirty="0" smtClean="0"/>
              <a:t>Making </a:t>
            </a:r>
            <a:r>
              <a:rPr lang="en-GB" sz="1800" dirty="0"/>
              <a:t>the town pedestrian + cycle friendly</a:t>
            </a:r>
          </a:p>
          <a:p>
            <a:pPr lvl="0"/>
            <a:r>
              <a:rPr lang="en-GB" sz="1800" dirty="0" smtClean="0"/>
              <a:t>Providing </a:t>
            </a:r>
            <a:r>
              <a:rPr lang="en-GB" sz="1800" dirty="0"/>
              <a:t>more local employment? </a:t>
            </a:r>
          </a:p>
          <a:p>
            <a:pPr lvl="0"/>
            <a:r>
              <a:rPr lang="en-GB" sz="1800" dirty="0" smtClean="0"/>
              <a:t>Energy </a:t>
            </a:r>
            <a:r>
              <a:rPr lang="en-GB" sz="1800" dirty="0"/>
              <a:t>efficiency of your historic building stock</a:t>
            </a:r>
          </a:p>
          <a:p>
            <a:pPr lvl="0"/>
            <a:r>
              <a:rPr lang="en-GB" sz="1800" dirty="0" smtClean="0"/>
              <a:t>Onshore </a:t>
            </a:r>
            <a:r>
              <a:rPr lang="en-GB" sz="1800" dirty="0"/>
              <a:t>wind? An earlier workshop suggested there might be community support for this, provided sensitively sited and of appropriate scale</a:t>
            </a:r>
            <a:r>
              <a:rPr lang="en-GB" sz="1800" dirty="0" smtClean="0"/>
              <a:t>.</a:t>
            </a:r>
          </a:p>
        </p:txBody>
      </p:sp>
    </p:spTree>
    <p:extLst>
      <p:ext uri="{BB962C8B-B14F-4D97-AF65-F5344CB8AC3E}">
        <p14:creationId xmlns:p14="http://schemas.microsoft.com/office/powerpoint/2010/main" val="199686028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what can and can’t you have influence over through planning - summary</a:t>
            </a:r>
            <a:endParaRPr lang="en-GB" sz="3600" dirty="0"/>
          </a:p>
        </p:txBody>
      </p:sp>
      <p:sp>
        <p:nvSpPr>
          <p:cNvPr id="3" name="Text Placeholder 2"/>
          <p:cNvSpPr>
            <a:spLocks noGrp="1"/>
          </p:cNvSpPr>
          <p:nvPr>
            <p:ph type="body" idx="1"/>
          </p:nvPr>
        </p:nvSpPr>
        <p:spPr/>
        <p:txBody>
          <a:bodyPr/>
          <a:lstStyle/>
          <a:p>
            <a:r>
              <a:rPr lang="en-GB" dirty="0" smtClean="0"/>
              <a:t>What you can influence</a:t>
            </a:r>
            <a:endParaRPr lang="en-GB" dirty="0"/>
          </a:p>
        </p:txBody>
      </p:sp>
      <p:sp>
        <p:nvSpPr>
          <p:cNvPr id="4" name="Content Placeholder 3"/>
          <p:cNvSpPr>
            <a:spLocks noGrp="1"/>
          </p:cNvSpPr>
          <p:nvPr>
            <p:ph sz="half" idx="2"/>
          </p:nvPr>
        </p:nvSpPr>
        <p:spPr>
          <a:xfrm>
            <a:off x="457200" y="2174874"/>
            <a:ext cx="4040188" cy="4566493"/>
          </a:xfrm>
        </p:spPr>
        <p:txBody>
          <a:bodyPr>
            <a:normAutofit fontScale="85000" lnSpcReduction="20000"/>
          </a:bodyPr>
          <a:lstStyle/>
          <a:p>
            <a:r>
              <a:rPr lang="en-GB" dirty="0" smtClean="0"/>
              <a:t>Any situation involved the development or use of land where planning permission is needed</a:t>
            </a:r>
          </a:p>
          <a:p>
            <a:r>
              <a:rPr lang="en-GB" dirty="0" smtClean="0"/>
              <a:t>Where new buildings or uses that need planning permission can go</a:t>
            </a:r>
          </a:p>
          <a:p>
            <a:r>
              <a:rPr lang="en-GB" dirty="0" smtClean="0"/>
              <a:t>The design and layout of buildings including drainage</a:t>
            </a:r>
          </a:p>
          <a:p>
            <a:r>
              <a:rPr lang="en-GB" dirty="0" smtClean="0"/>
              <a:t>Transport implications of new development</a:t>
            </a:r>
          </a:p>
          <a:p>
            <a:r>
              <a:rPr lang="en-GB" dirty="0" smtClean="0"/>
              <a:t>Some infrastructure provision (e.g. cycle routes, bus stops </a:t>
            </a:r>
            <a:r>
              <a:rPr lang="en-GB" dirty="0" err="1" smtClean="0"/>
              <a:t>etc</a:t>
            </a:r>
            <a:r>
              <a:rPr lang="en-GB" dirty="0" smtClean="0"/>
              <a:t>) where linked to new development, or paid for by new development, and necessary in order to make the development acceptable</a:t>
            </a:r>
            <a:endParaRPr lang="en-GB" dirty="0"/>
          </a:p>
        </p:txBody>
      </p:sp>
      <p:sp>
        <p:nvSpPr>
          <p:cNvPr id="5" name="Text Placeholder 4"/>
          <p:cNvSpPr>
            <a:spLocks noGrp="1"/>
          </p:cNvSpPr>
          <p:nvPr>
            <p:ph type="body" sz="quarter" idx="3"/>
          </p:nvPr>
        </p:nvSpPr>
        <p:spPr/>
        <p:txBody>
          <a:bodyPr>
            <a:normAutofit/>
          </a:bodyPr>
          <a:lstStyle/>
          <a:p>
            <a:r>
              <a:rPr lang="en-GB" dirty="0"/>
              <a:t>What you </a:t>
            </a:r>
            <a:r>
              <a:rPr lang="en-GB" dirty="0" smtClean="0"/>
              <a:t>can’t influence</a:t>
            </a:r>
            <a:endParaRPr lang="en-GB" dirty="0"/>
          </a:p>
        </p:txBody>
      </p:sp>
      <p:sp>
        <p:nvSpPr>
          <p:cNvPr id="6" name="Content Placeholder 5"/>
          <p:cNvSpPr>
            <a:spLocks noGrp="1"/>
          </p:cNvSpPr>
          <p:nvPr>
            <p:ph sz="quarter" idx="4"/>
          </p:nvPr>
        </p:nvSpPr>
        <p:spPr/>
        <p:txBody>
          <a:bodyPr>
            <a:normAutofit/>
          </a:bodyPr>
          <a:lstStyle/>
          <a:p>
            <a:r>
              <a:rPr lang="en-GB" sz="2000" dirty="0" smtClean="0"/>
              <a:t>Developments </a:t>
            </a:r>
            <a:r>
              <a:rPr lang="en-GB" sz="2000" dirty="0"/>
              <a:t>which don’t need planning permission </a:t>
            </a:r>
          </a:p>
          <a:p>
            <a:r>
              <a:rPr lang="en-GB" sz="2000" dirty="0"/>
              <a:t>Spending decisions or actions by other bodies </a:t>
            </a:r>
          </a:p>
          <a:p>
            <a:r>
              <a:rPr lang="en-GB" sz="2000" dirty="0"/>
              <a:t>How existing buildings are </a:t>
            </a:r>
            <a:r>
              <a:rPr lang="en-GB" sz="2000" dirty="0" smtClean="0"/>
              <a:t>used</a:t>
            </a:r>
          </a:p>
          <a:p>
            <a:r>
              <a:rPr lang="en-GB" sz="2000" dirty="0" smtClean="0"/>
              <a:t>The sale and disposal of land</a:t>
            </a:r>
            <a:endParaRPr lang="en-GB" sz="2000" dirty="0"/>
          </a:p>
        </p:txBody>
      </p:sp>
    </p:spTree>
    <p:extLst>
      <p:ext uri="{BB962C8B-B14F-4D97-AF65-F5344CB8AC3E}">
        <p14:creationId xmlns:p14="http://schemas.microsoft.com/office/powerpoint/2010/main" val="2059022122"/>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8229600" cy="1143000"/>
          </a:xfrm>
        </p:spPr>
        <p:txBody>
          <a:bodyPr/>
          <a:lstStyle/>
          <a:p>
            <a:r>
              <a:rPr lang="en-GB" dirty="0" smtClean="0"/>
              <a:t>Tea Break!</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3"/>
            <a:ext cx="9144000" cy="1142328"/>
          </a:xfrm>
          <a:prstGeom prst="rect">
            <a:avLst/>
          </a:prstGeom>
        </p:spPr>
      </p:pic>
      <p:pic>
        <p:nvPicPr>
          <p:cNvPr id="4" name="Picture 3" descr="CSE logo.jpg"/>
          <p:cNvPicPr>
            <a:picLocks noChangeAspect="1"/>
          </p:cNvPicPr>
          <p:nvPr/>
        </p:nvPicPr>
        <p:blipFill>
          <a:blip r:embed="rId4"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2549528070"/>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66555" y="1538790"/>
            <a:ext cx="4905546" cy="800219"/>
          </a:xfrm>
          <a:prstGeom prst="rect">
            <a:avLst/>
          </a:prstGeom>
        </p:spPr>
        <p:txBody>
          <a:bodyPr wrap="square">
            <a:spAutoFit/>
          </a:bodyPr>
          <a:lstStyle/>
          <a:p>
            <a:pPr marL="179388" indent="-179388" eaLnBrk="1" hangingPunct="1">
              <a:spcAft>
                <a:spcPct val="30000"/>
              </a:spcAft>
            </a:pPr>
            <a:endParaRPr lang="en-GB" sz="2000" dirty="0"/>
          </a:p>
          <a:p>
            <a:pPr marL="179388" indent="-179388" eaLnBrk="1" hangingPunct="1">
              <a:spcAft>
                <a:spcPct val="30000"/>
              </a:spcAft>
            </a:pPr>
            <a:endParaRPr lang="en-GB" sz="2000" dirty="0"/>
          </a:p>
        </p:txBody>
      </p:sp>
      <p:sp>
        <p:nvSpPr>
          <p:cNvPr id="54273" name="Rectangle 1"/>
          <p:cNvSpPr>
            <a:spLocks noChangeArrowheads="1"/>
          </p:cNvSpPr>
          <p:nvPr/>
        </p:nvSpPr>
        <p:spPr bwMode="auto">
          <a:xfrm>
            <a:off x="431540" y="3049513"/>
            <a:ext cx="84239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a:ln>
                <a:noFill/>
              </a:ln>
              <a:solidFill>
                <a:srgbClr val="0F243E"/>
              </a:solidFill>
              <a:effectLst/>
              <a:latin typeface="Calibri" pitchFamily="34" charset="0"/>
              <a:ea typeface="Times New Roman" pitchFamily="18" charset="0"/>
              <a:cs typeface="Times New Roman" pitchFamily="18" charset="0"/>
            </a:endParaRPr>
          </a:p>
          <a:p>
            <a:pPr lvl="0" algn="ctr" fontAlgn="base">
              <a:spcBef>
                <a:spcPct val="0"/>
              </a:spcBef>
              <a:spcAft>
                <a:spcPct val="0"/>
              </a:spcAft>
            </a:pPr>
            <a:r>
              <a:rPr lang="en-GB" sz="4400" dirty="0" smtClean="0"/>
              <a:t>Discussion, Questions </a:t>
            </a:r>
            <a:r>
              <a:rPr lang="en-GB" sz="4400" dirty="0"/>
              <a:t>&amp; Answers</a:t>
            </a:r>
            <a:endParaRPr kumimoji="0" lang="en-GB" sz="4400" b="1" i="0" u="none" strike="noStrike" cap="none" normalizeH="0" baseline="0" dirty="0">
              <a:ln>
                <a:noFill/>
              </a:ln>
              <a:solidFill>
                <a:srgbClr val="0F243E"/>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b="1" dirty="0">
              <a:solidFill>
                <a:srgbClr val="0F243E"/>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7F7F7F"/>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7F7F7F"/>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7F7F7F"/>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7F7F7F"/>
              </a:solidFill>
              <a:latin typeface="Calibri" pitchFamily="34" charset="0"/>
              <a:ea typeface="Times New Roman" pitchFamily="18"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5637"/>
            <a:ext cx="9144000" cy="1142328"/>
          </a:xfrm>
          <a:prstGeom prst="rect">
            <a:avLst/>
          </a:prstGeom>
        </p:spPr>
      </p:pic>
      <p:pic>
        <p:nvPicPr>
          <p:cNvPr id="8" name="Picture 7" descr="CSE logo.jpg"/>
          <p:cNvPicPr>
            <a:picLocks noChangeAspect="1"/>
          </p:cNvPicPr>
          <p:nvPr/>
        </p:nvPicPr>
        <p:blipFill>
          <a:blip r:embed="rId4" cstate="print"/>
          <a:stretch>
            <a:fillRect/>
          </a:stretch>
        </p:blipFill>
        <p:spPr>
          <a:xfrm>
            <a:off x="403920" y="341040"/>
            <a:ext cx="1038787" cy="792087"/>
          </a:xfrm>
          <a:prstGeom prst="rect">
            <a:avLst/>
          </a:prstGeom>
        </p:spPr>
      </p:pic>
    </p:spTree>
    <p:extLst>
      <p:ext uri="{BB962C8B-B14F-4D97-AF65-F5344CB8AC3E}">
        <p14:creationId xmlns:p14="http://schemas.microsoft.com/office/powerpoint/2010/main" val="204715709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32087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42328"/>
          </a:xfrm>
          <a:prstGeom prst="rect">
            <a:avLst/>
          </a:prstGeom>
        </p:spPr>
      </p:pic>
      <p:sp>
        <p:nvSpPr>
          <p:cNvPr id="14340" name="Content Placeholder 4"/>
          <p:cNvSpPr>
            <a:spLocks noGrp="1"/>
          </p:cNvSpPr>
          <p:nvPr>
            <p:ph idx="1"/>
          </p:nvPr>
        </p:nvSpPr>
        <p:spPr>
          <a:xfrm>
            <a:off x="428625" y="1772816"/>
            <a:ext cx="8715375" cy="4513669"/>
          </a:xfrm>
        </p:spPr>
        <p:txBody>
          <a:bodyPr rtlCol="0">
            <a:normAutofit fontScale="92500" lnSpcReduction="10000"/>
          </a:bodyPr>
          <a:lstStyle/>
          <a:p>
            <a:pPr marL="0" indent="0" eaLnBrk="1" fontAlgn="auto" hangingPunct="1">
              <a:spcAft>
                <a:spcPts val="0"/>
              </a:spcAft>
              <a:buFont typeface="Arial" pitchFamily="34" charset="0"/>
              <a:buNone/>
              <a:defRPr/>
            </a:pPr>
            <a:r>
              <a:rPr lang="en-GB" sz="3600" dirty="0">
                <a:latin typeface="Corbel" pitchFamily="34" charset="0"/>
              </a:rPr>
              <a:t>Thank you</a:t>
            </a:r>
          </a:p>
          <a:p>
            <a:pPr marL="0" indent="0" eaLnBrk="1" fontAlgn="auto" hangingPunct="1">
              <a:spcAft>
                <a:spcPts val="0"/>
              </a:spcAft>
              <a:buFont typeface="Arial" pitchFamily="34" charset="0"/>
              <a:buNone/>
              <a:defRPr/>
            </a:pPr>
            <a:endParaRPr lang="en-GB" sz="3600" b="1" dirty="0"/>
          </a:p>
          <a:p>
            <a:pPr marL="0" indent="0" algn="ctr">
              <a:buNone/>
              <a:defRPr/>
            </a:pPr>
            <a:r>
              <a:rPr lang="en-GB" sz="2800" dirty="0" smtClean="0">
                <a:hlinkClick r:id="rId4"/>
              </a:rPr>
              <a:t>neighbourhoodplanning@cse.org.uk</a:t>
            </a:r>
            <a:endParaRPr lang="en-GB" sz="2800" dirty="0" smtClean="0"/>
          </a:p>
          <a:p>
            <a:pPr marL="0" indent="0" algn="ctr" eaLnBrk="1" fontAlgn="auto" hangingPunct="1">
              <a:spcAft>
                <a:spcPts val="0"/>
              </a:spcAft>
              <a:buFont typeface="Arial" pitchFamily="34" charset="0"/>
              <a:buNone/>
              <a:defRPr/>
            </a:pPr>
            <a:r>
              <a:rPr lang="en-GB" sz="2800" dirty="0" smtClean="0"/>
              <a:t>www.cse.org.uk  </a:t>
            </a:r>
            <a:endParaRPr lang="en-GB" sz="2800" dirty="0"/>
          </a:p>
          <a:p>
            <a:pPr marL="0" indent="0" algn="ctr" eaLnBrk="1" fontAlgn="auto" hangingPunct="1">
              <a:spcAft>
                <a:spcPts val="0"/>
              </a:spcAft>
              <a:buFont typeface="Arial" pitchFamily="34" charset="0"/>
              <a:buNone/>
              <a:defRPr/>
            </a:pPr>
            <a:r>
              <a:rPr lang="en-GB" sz="2800" dirty="0"/>
              <a:t>@</a:t>
            </a:r>
            <a:r>
              <a:rPr lang="en-GB" sz="2800" dirty="0" err="1" smtClean="0"/>
              <a:t>cse_bristol</a:t>
            </a:r>
            <a:endParaRPr lang="en-GB" sz="2800" dirty="0" smtClean="0"/>
          </a:p>
          <a:p>
            <a:pPr marL="0" lvl="0" indent="0" fontAlgn="base">
              <a:spcBef>
                <a:spcPct val="0"/>
              </a:spcBef>
              <a:spcAft>
                <a:spcPct val="0"/>
              </a:spcAft>
              <a:buNone/>
            </a:pPr>
            <a:endParaRPr lang="en-GB" sz="2800" dirty="0">
              <a:solidFill>
                <a:srgbClr val="0F243E"/>
              </a:solidFill>
              <a:latin typeface="Calibri" pitchFamily="34" charset="0"/>
              <a:ea typeface="Times New Roman" pitchFamily="18" charset="0"/>
              <a:cs typeface="Times New Roman" pitchFamily="18" charset="0"/>
            </a:endParaRPr>
          </a:p>
          <a:p>
            <a:pPr marL="0" lvl="0" indent="0" algn="ctr" fontAlgn="base">
              <a:spcBef>
                <a:spcPct val="0"/>
              </a:spcBef>
              <a:spcAft>
                <a:spcPct val="0"/>
              </a:spcAft>
              <a:buNone/>
            </a:pPr>
            <a:r>
              <a:rPr lang="en-GB" sz="2800" dirty="0">
                <a:solidFill>
                  <a:srgbClr val="0F243E"/>
                </a:solidFill>
                <a:latin typeface="Calibri" pitchFamily="34" charset="0"/>
                <a:ea typeface="Times New Roman" pitchFamily="18" charset="0"/>
                <a:cs typeface="Times New Roman" pitchFamily="18" charset="0"/>
              </a:rPr>
              <a:t>0117 9341436 (direct) | 0117 9341400 (switchboard) | </a:t>
            </a:r>
            <a:r>
              <a:rPr lang="en-GB" sz="2800" dirty="0">
                <a:solidFill>
                  <a:srgbClr val="0000FF"/>
                </a:solidFill>
                <a:latin typeface="Calibri" pitchFamily="34" charset="0"/>
                <a:ea typeface="Times New Roman" pitchFamily="18" charset="0"/>
                <a:cs typeface="Times New Roman" pitchFamily="18" charset="0"/>
                <a:hlinkClick r:id="rId5"/>
              </a:rPr>
              <a:t>www.cse.org.uk</a:t>
            </a:r>
            <a:endParaRPr lang="en-GB" sz="2800" dirty="0">
              <a:solidFill>
                <a:srgbClr val="0000FF"/>
              </a:solidFill>
              <a:latin typeface="Calibri" pitchFamily="34" charset="0"/>
              <a:ea typeface="Times New Roman" pitchFamily="18" charset="0"/>
              <a:cs typeface="Times New Roman" pitchFamily="18" charset="0"/>
            </a:endParaRPr>
          </a:p>
          <a:p>
            <a:pPr marL="0" lvl="0" indent="0" algn="ctr" fontAlgn="base">
              <a:spcBef>
                <a:spcPct val="0"/>
              </a:spcBef>
              <a:spcAft>
                <a:spcPct val="0"/>
              </a:spcAft>
              <a:buNone/>
            </a:pPr>
            <a:endParaRPr lang="en-GB" sz="2400" dirty="0">
              <a:latin typeface="Arial" pitchFamily="34" charset="0"/>
              <a:cs typeface="Arial" pitchFamily="34" charset="0"/>
            </a:endParaRPr>
          </a:p>
          <a:p>
            <a:pPr marL="0" lvl="0" indent="0" algn="ctr" eaLnBrk="0" fontAlgn="base" hangingPunct="0">
              <a:spcBef>
                <a:spcPct val="0"/>
              </a:spcBef>
              <a:spcAft>
                <a:spcPct val="0"/>
              </a:spcAft>
              <a:buNone/>
            </a:pPr>
            <a:r>
              <a:rPr lang="en-GB" sz="2400" dirty="0">
                <a:solidFill>
                  <a:srgbClr val="7F7F7F"/>
                </a:solidFill>
                <a:latin typeface="Calibri" pitchFamily="34" charset="0"/>
                <a:ea typeface="Times New Roman" pitchFamily="18" charset="0"/>
                <a:cs typeface="Arial" pitchFamily="34" charset="0"/>
              </a:rPr>
              <a:t>Centre for Sustainable Energy, 3 St Peter's Court, Bedminster Parade, Bristol, BS3 4AQ</a:t>
            </a:r>
          </a:p>
          <a:p>
            <a:pPr marL="0" indent="0" eaLnBrk="1" fontAlgn="auto" hangingPunct="1">
              <a:spcAft>
                <a:spcPts val="0"/>
              </a:spcAft>
              <a:buFont typeface="Arial" pitchFamily="34" charset="0"/>
              <a:buNone/>
              <a:defRPr/>
            </a:pPr>
            <a:endParaRPr lang="en-GB" sz="2800" dirty="0"/>
          </a:p>
          <a:p>
            <a:pPr eaLnBrk="1" fontAlgn="auto" hangingPunct="1">
              <a:spcAft>
                <a:spcPts val="0"/>
              </a:spcAft>
              <a:buClr>
                <a:srgbClr val="D63908"/>
              </a:buClr>
              <a:buSzPct val="125000"/>
              <a:buFont typeface="Arial" pitchFamily="34" charset="0"/>
              <a:buChar char="•"/>
              <a:defRPr/>
            </a:pPr>
            <a:endParaRPr lang="en-GB" sz="2000" dirty="0"/>
          </a:p>
        </p:txBody>
      </p:sp>
      <p:pic>
        <p:nvPicPr>
          <p:cNvPr id="5" name="Picture 4" descr="CSE logo.jpg"/>
          <p:cNvPicPr>
            <a:picLocks noChangeAspect="1"/>
          </p:cNvPicPr>
          <p:nvPr/>
        </p:nvPicPr>
        <p:blipFill>
          <a:blip r:embed="rId6" cstate="print"/>
          <a:stretch>
            <a:fillRect/>
          </a:stretch>
        </p:blipFill>
        <p:spPr>
          <a:xfrm>
            <a:off x="251520" y="188640"/>
            <a:ext cx="1038787" cy="792087"/>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555" y="1358770"/>
            <a:ext cx="8229600" cy="5030019"/>
          </a:xfrm>
        </p:spPr>
        <p:txBody>
          <a:bodyPr/>
          <a:lstStyle/>
          <a:p>
            <a:pPr lvl="1"/>
            <a:endParaRPr lang="en-GB" dirty="0"/>
          </a:p>
          <a:p>
            <a:endParaRPr lang="en-GB" dirty="0"/>
          </a:p>
        </p:txBody>
      </p:sp>
      <p:pic>
        <p:nvPicPr>
          <p:cNvPr id="4" name="Picture 3" descr="nurturing_plain_no_logo"/>
          <p:cNvPicPr>
            <a:picLocks noChangeAspect="1" noChangeArrowheads="1"/>
          </p:cNvPicPr>
          <p:nvPr/>
        </p:nvPicPr>
        <p:blipFill>
          <a:blip r:embed="rId3" cstate="screen"/>
          <a:srcRect l="17273"/>
          <a:stretch>
            <a:fillRect/>
          </a:stretch>
        </p:blipFill>
        <p:spPr bwMode="auto">
          <a:xfrm>
            <a:off x="4797025" y="0"/>
            <a:ext cx="4346975" cy="1270000"/>
          </a:xfrm>
          <a:prstGeom prst="rect">
            <a:avLst/>
          </a:prstGeom>
          <a:noFill/>
          <a:ln w="9525">
            <a:noFill/>
            <a:miter lim="800000"/>
            <a:headEnd/>
            <a:tailEnd/>
          </a:ln>
        </p:spPr>
      </p:pic>
      <p:sp>
        <p:nvSpPr>
          <p:cNvPr id="11" name="Content Placeholder 4"/>
          <p:cNvSpPr txBox="1">
            <a:spLocks/>
          </p:cNvSpPr>
          <p:nvPr/>
        </p:nvSpPr>
        <p:spPr>
          <a:xfrm>
            <a:off x="251520" y="1315654"/>
            <a:ext cx="8715343" cy="557214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600" dirty="0" smtClean="0">
                <a:latin typeface="Corbel" pitchFamily="34" charset="0"/>
              </a:rPr>
              <a:t>Workshop outputs</a:t>
            </a:r>
            <a:r>
              <a:rPr lang="en-GB" sz="3600" dirty="0">
                <a:latin typeface="Corbel" pitchFamily="34" charset="0"/>
              </a:rPr>
              <a:t>:</a:t>
            </a:r>
          </a:p>
          <a:p>
            <a:pPr marL="342900" lvl="0" indent="-342900">
              <a:spcBef>
                <a:spcPct val="20000"/>
              </a:spcBef>
              <a:buClr>
                <a:srgbClr val="D63908"/>
              </a:buClr>
              <a:buSzPct val="125000"/>
              <a:buFont typeface="Arial" pitchFamily="34" charset="0"/>
              <a:buChar char="•"/>
              <a:defRPr/>
            </a:pPr>
            <a:endParaRPr lang="en-GB" sz="2400" dirty="0" smtClean="0">
              <a:latin typeface="Calibri" pitchFamily="34" charset="0"/>
            </a:endParaRPr>
          </a:p>
          <a:p>
            <a:pPr marL="342900" lvl="0" indent="-342900">
              <a:spcBef>
                <a:spcPct val="20000"/>
              </a:spcBef>
              <a:buClr>
                <a:srgbClr val="D63908"/>
              </a:buClr>
              <a:buSzPct val="125000"/>
              <a:buFont typeface="Arial" pitchFamily="34" charset="0"/>
              <a:buChar char="•"/>
              <a:defRPr/>
            </a:pPr>
            <a:r>
              <a:rPr lang="en-GB" sz="2400" dirty="0">
                <a:latin typeface="Calibri" pitchFamily="34" charset="0"/>
              </a:rPr>
              <a:t>An initial list of high level policy objectives for possible inclusion within your neighbourhood plan </a:t>
            </a:r>
            <a:endParaRPr lang="en-GB" sz="2400" dirty="0" smtClean="0">
              <a:latin typeface="Calibri" pitchFamily="34" charset="0"/>
            </a:endParaRPr>
          </a:p>
          <a:p>
            <a:pPr marL="342900" lvl="0" indent="-342900">
              <a:spcBef>
                <a:spcPct val="20000"/>
              </a:spcBef>
              <a:buClr>
                <a:srgbClr val="D63908"/>
              </a:buClr>
              <a:buSzPct val="125000"/>
              <a:buFont typeface="Arial" pitchFamily="34" charset="0"/>
              <a:buChar char="•"/>
              <a:defRPr/>
            </a:pPr>
            <a:endParaRPr lang="en-GB" sz="2400" dirty="0">
              <a:latin typeface="Calibri" pitchFamily="34" charset="0"/>
            </a:endParaRPr>
          </a:p>
          <a:p>
            <a:pPr marL="342900" lvl="0" indent="-342900">
              <a:spcBef>
                <a:spcPct val="20000"/>
              </a:spcBef>
              <a:buClr>
                <a:srgbClr val="D63908"/>
              </a:buClr>
              <a:buSzPct val="125000"/>
              <a:buFont typeface="Arial" pitchFamily="34" charset="0"/>
              <a:buChar char="•"/>
              <a:defRPr/>
            </a:pPr>
            <a:r>
              <a:rPr lang="en-GB" sz="2400" dirty="0">
                <a:latin typeface="Calibri" pitchFamily="34" charset="0"/>
              </a:rPr>
              <a:t>A list of possible community actions and initiatives which might sit alongside your neighbourhood </a:t>
            </a:r>
            <a:r>
              <a:rPr lang="en-GB" sz="2400" dirty="0" smtClean="0">
                <a:latin typeface="Calibri" pitchFamily="34" charset="0"/>
              </a:rPr>
              <a:t>plan</a:t>
            </a:r>
          </a:p>
          <a:p>
            <a:pPr marL="342900" lvl="0" indent="-342900">
              <a:spcBef>
                <a:spcPct val="20000"/>
              </a:spcBef>
              <a:buClr>
                <a:srgbClr val="D63908"/>
              </a:buClr>
              <a:buSzPct val="125000"/>
              <a:buFont typeface="Arial" pitchFamily="34" charset="0"/>
              <a:buChar char="•"/>
              <a:defRPr/>
            </a:pPr>
            <a:endParaRPr lang="en-GB" sz="2400" dirty="0">
              <a:latin typeface="Calibri" pitchFamily="34" charset="0"/>
            </a:endParaRPr>
          </a:p>
          <a:p>
            <a:pPr marL="342900" lvl="0" indent="-342900">
              <a:spcBef>
                <a:spcPct val="20000"/>
              </a:spcBef>
              <a:buClr>
                <a:srgbClr val="D63908"/>
              </a:buClr>
              <a:buSzPct val="125000"/>
              <a:buFont typeface="Arial" pitchFamily="34" charset="0"/>
              <a:buChar char="•"/>
              <a:defRPr/>
            </a:pPr>
            <a:r>
              <a:rPr lang="en-GB" sz="2400" dirty="0">
                <a:latin typeface="Calibri" pitchFamily="34" charset="0"/>
              </a:rPr>
              <a:t>An action plan, setting out next steps and allocating actions to individuals within your group and dates</a:t>
            </a:r>
          </a:p>
          <a:p>
            <a:pPr marL="342900" lvl="0" indent="-342900">
              <a:spcBef>
                <a:spcPct val="20000"/>
              </a:spcBef>
              <a:buClr>
                <a:srgbClr val="D63908"/>
              </a:buClr>
              <a:buSzPct val="125000"/>
              <a:buFont typeface="Arial" pitchFamily="34" charset="0"/>
              <a:buChar char="•"/>
              <a:defRPr/>
            </a:pPr>
            <a:endParaRPr lang="en-GB" sz="2400" dirty="0">
              <a:latin typeface="Calibri" pitchFamily="34" charset="0"/>
            </a:endParaRPr>
          </a:p>
        </p:txBody>
      </p:sp>
    </p:spTree>
    <p:extLst>
      <p:ext uri="{BB962C8B-B14F-4D97-AF65-F5344CB8AC3E}">
        <p14:creationId xmlns:p14="http://schemas.microsoft.com/office/powerpoint/2010/main" val="27776566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3"/>
            <a:ext cx="9144000" cy="1142328"/>
          </a:xfrm>
          <a:prstGeom prst="rect">
            <a:avLst/>
          </a:prstGeom>
        </p:spPr>
      </p:pic>
      <p:sp>
        <p:nvSpPr>
          <p:cNvPr id="7" name="Content Placeholder 4"/>
          <p:cNvSpPr txBox="1">
            <a:spLocks/>
          </p:cNvSpPr>
          <p:nvPr/>
        </p:nvSpPr>
        <p:spPr>
          <a:xfrm>
            <a:off x="428657" y="1135565"/>
            <a:ext cx="8715343" cy="5112569"/>
          </a:xfrm>
          <a:prstGeom prst="rect">
            <a:avLst/>
          </a:prstGeom>
        </p:spPr>
        <p:txBody>
          <a:bodyPr vert="horz" lIns="91440" tIns="45720" rIns="91440" bIns="45720" rtlCol="0">
            <a:noAutofit/>
          </a:bodyPr>
          <a:lstStyle/>
          <a:p>
            <a:pPr lvl="0" algn="ctr">
              <a:spcBef>
                <a:spcPct val="20000"/>
              </a:spcBef>
              <a:buClr>
                <a:srgbClr val="D63908"/>
              </a:buClr>
              <a:buSzPct val="125000"/>
              <a:defRPr/>
            </a:pPr>
            <a:r>
              <a:rPr lang="en-GB" sz="2400" dirty="0">
                <a:latin typeface="Corbel" pitchFamily="34" charset="0"/>
              </a:rPr>
              <a:t>Overview</a:t>
            </a:r>
          </a:p>
          <a:p>
            <a:pPr lvl="0" algn="ctr">
              <a:spcBef>
                <a:spcPct val="20000"/>
              </a:spcBef>
              <a:spcAft>
                <a:spcPct val="30000"/>
              </a:spcAft>
              <a:defRPr/>
            </a:pPr>
            <a:endParaRPr lang="en-GB" sz="2000" dirty="0"/>
          </a:p>
          <a:p>
            <a:pPr marL="342900" lvl="0" indent="-342900">
              <a:spcBef>
                <a:spcPct val="20000"/>
              </a:spcBef>
              <a:buClr>
                <a:srgbClr val="D63908"/>
              </a:buClr>
              <a:buSzPct val="125000"/>
              <a:defRPr/>
            </a:pPr>
            <a:endParaRPr lang="en-GB" sz="2400" dirty="0">
              <a:latin typeface="Calibri" pitchFamily="34" charset="0"/>
            </a:endParaRPr>
          </a:p>
        </p:txBody>
      </p:sp>
      <p:pic>
        <p:nvPicPr>
          <p:cNvPr id="9" name="Picture 8" descr="CSE logo.jpg"/>
          <p:cNvPicPr>
            <a:picLocks noChangeAspect="1"/>
          </p:cNvPicPr>
          <p:nvPr/>
        </p:nvPicPr>
        <p:blipFill>
          <a:blip r:embed="rId4" cstate="print"/>
          <a:stretch>
            <a:fillRect/>
          </a:stretch>
        </p:blipFill>
        <p:spPr>
          <a:xfrm>
            <a:off x="251520" y="188640"/>
            <a:ext cx="1038787" cy="79208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90842884"/>
              </p:ext>
            </p:extLst>
          </p:nvPr>
        </p:nvGraphicFramePr>
        <p:xfrm>
          <a:off x="422192" y="1628800"/>
          <a:ext cx="8398280" cy="4733488"/>
        </p:xfrm>
        <a:graphic>
          <a:graphicData uri="http://schemas.openxmlformats.org/drawingml/2006/table">
            <a:tbl>
              <a:tblPr firstRow="1" firstCol="1" bandRow="1">
                <a:tableStyleId>{5C22544A-7EE6-4342-B048-85BDC9FD1C3A}</a:tableStyleId>
              </a:tblPr>
              <a:tblGrid>
                <a:gridCol w="1408571"/>
                <a:gridCol w="6989709"/>
              </a:tblGrid>
              <a:tr h="266233">
                <a:tc>
                  <a:txBody>
                    <a:bodyPr/>
                    <a:lstStyle/>
                    <a:p>
                      <a:pPr algn="ctr">
                        <a:lnSpc>
                          <a:spcPct val="115000"/>
                        </a:lnSpc>
                        <a:spcAft>
                          <a:spcPts val="0"/>
                        </a:spcAft>
                      </a:pPr>
                      <a:r>
                        <a:rPr lang="en-GB" sz="2000" dirty="0">
                          <a:effectLst/>
                        </a:rPr>
                        <a:t>6:30</a:t>
                      </a:r>
                      <a:endParaRPr lang="en-GB" sz="700" dirty="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dirty="0">
                          <a:effectLst/>
                        </a:rPr>
                        <a:t>Arrivals – and tea and coffee </a:t>
                      </a:r>
                      <a:endParaRPr lang="en-GB" sz="700" dirty="0">
                        <a:effectLst/>
                        <a:latin typeface="Calibri"/>
                        <a:ea typeface="Calibri"/>
                        <a:cs typeface="Times New Roman"/>
                      </a:endParaRPr>
                    </a:p>
                  </a:txBody>
                  <a:tcPr marL="22647" marR="22647" marT="0" marB="0"/>
                </a:tc>
              </a:tr>
              <a:tr h="532466">
                <a:tc>
                  <a:txBody>
                    <a:bodyPr/>
                    <a:lstStyle/>
                    <a:p>
                      <a:pPr algn="ctr">
                        <a:lnSpc>
                          <a:spcPct val="115000"/>
                        </a:lnSpc>
                        <a:spcAft>
                          <a:spcPts val="0"/>
                        </a:spcAft>
                      </a:pPr>
                      <a:r>
                        <a:rPr lang="en-GB" sz="2000">
                          <a:effectLst/>
                        </a:rPr>
                        <a:t>7:00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Welcome, introduction and ground rules </a:t>
                      </a:r>
                      <a:endParaRPr lang="en-GB" sz="700">
                        <a:effectLst/>
                        <a:latin typeface="Calibri"/>
                        <a:ea typeface="Calibri"/>
                        <a:cs typeface="Times New Roman"/>
                      </a:endParaRPr>
                    </a:p>
                  </a:txBody>
                  <a:tcPr marL="22647" marR="22647" marT="0" marB="0"/>
                </a:tc>
              </a:tr>
              <a:tr h="532466">
                <a:tc>
                  <a:txBody>
                    <a:bodyPr/>
                    <a:lstStyle/>
                    <a:p>
                      <a:pPr algn="ctr">
                        <a:lnSpc>
                          <a:spcPct val="115000"/>
                        </a:lnSpc>
                        <a:spcAft>
                          <a:spcPts val="0"/>
                        </a:spcAft>
                      </a:pPr>
                      <a:r>
                        <a:rPr lang="en-GB" sz="2000">
                          <a:effectLst/>
                        </a:rPr>
                        <a:t>7:10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Presentation – Context of climate change</a:t>
                      </a:r>
                      <a:endParaRPr lang="en-GB" sz="700">
                        <a:effectLst/>
                        <a:latin typeface="Calibri"/>
                        <a:ea typeface="Calibri"/>
                        <a:cs typeface="Times New Roman"/>
                      </a:endParaRPr>
                    </a:p>
                  </a:txBody>
                  <a:tcPr marL="22647" marR="22647" marT="0" marB="0"/>
                </a:tc>
              </a:tr>
              <a:tr h="266233">
                <a:tc>
                  <a:txBody>
                    <a:bodyPr/>
                    <a:lstStyle/>
                    <a:p>
                      <a:pPr algn="ctr">
                        <a:lnSpc>
                          <a:spcPct val="115000"/>
                        </a:lnSpc>
                        <a:spcAft>
                          <a:spcPts val="0"/>
                        </a:spcAft>
                      </a:pPr>
                      <a:r>
                        <a:rPr lang="en-GB" sz="2000">
                          <a:effectLst/>
                        </a:rPr>
                        <a:t>7:25</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Workshop set up </a:t>
                      </a:r>
                      <a:endParaRPr lang="en-GB" sz="700">
                        <a:effectLst/>
                        <a:latin typeface="Calibri"/>
                        <a:ea typeface="Calibri"/>
                        <a:cs typeface="Times New Roman"/>
                      </a:endParaRPr>
                    </a:p>
                  </a:txBody>
                  <a:tcPr marL="22647" marR="22647" marT="0" marB="0"/>
                </a:tc>
              </a:tr>
              <a:tr h="266233">
                <a:tc>
                  <a:txBody>
                    <a:bodyPr/>
                    <a:lstStyle/>
                    <a:p>
                      <a:pPr algn="ctr">
                        <a:lnSpc>
                          <a:spcPct val="115000"/>
                        </a:lnSpc>
                        <a:spcAft>
                          <a:spcPts val="0"/>
                        </a:spcAft>
                      </a:pPr>
                      <a:r>
                        <a:rPr lang="en-GB" sz="2000">
                          <a:effectLst/>
                        </a:rPr>
                        <a:t>7:35</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Workshop – setting objectives</a:t>
                      </a:r>
                      <a:endParaRPr lang="en-GB" sz="700">
                        <a:effectLst/>
                        <a:latin typeface="Calibri"/>
                        <a:ea typeface="Calibri"/>
                        <a:cs typeface="Times New Roman"/>
                      </a:endParaRPr>
                    </a:p>
                  </a:txBody>
                  <a:tcPr marL="22647" marR="22647" marT="0" marB="0"/>
                </a:tc>
              </a:tr>
              <a:tr h="266233">
                <a:tc>
                  <a:txBody>
                    <a:bodyPr/>
                    <a:lstStyle/>
                    <a:p>
                      <a:pPr algn="ctr">
                        <a:lnSpc>
                          <a:spcPct val="115000"/>
                        </a:lnSpc>
                        <a:spcAft>
                          <a:spcPts val="0"/>
                        </a:spcAft>
                      </a:pPr>
                      <a:r>
                        <a:rPr lang="en-GB" sz="2000">
                          <a:effectLst/>
                        </a:rPr>
                        <a:t>8:10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Reviewing objectives</a:t>
                      </a:r>
                      <a:endParaRPr lang="en-GB" sz="700">
                        <a:effectLst/>
                        <a:latin typeface="Calibri"/>
                        <a:ea typeface="Calibri"/>
                        <a:cs typeface="Times New Roman"/>
                      </a:endParaRPr>
                    </a:p>
                  </a:txBody>
                  <a:tcPr marL="22647" marR="22647" marT="0" marB="0"/>
                </a:tc>
              </a:tr>
              <a:tr h="532466">
                <a:tc>
                  <a:txBody>
                    <a:bodyPr/>
                    <a:lstStyle/>
                    <a:p>
                      <a:pPr algn="ctr">
                        <a:lnSpc>
                          <a:spcPct val="115000"/>
                        </a:lnSpc>
                        <a:spcAft>
                          <a:spcPts val="0"/>
                        </a:spcAft>
                      </a:pPr>
                      <a:r>
                        <a:rPr lang="en-GB" sz="2000">
                          <a:effectLst/>
                        </a:rPr>
                        <a:t>8:20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Comparison with CSE’s suggested list</a:t>
                      </a:r>
                      <a:endParaRPr lang="en-GB" sz="700">
                        <a:effectLst/>
                        <a:latin typeface="Calibri"/>
                        <a:ea typeface="Calibri"/>
                        <a:cs typeface="Times New Roman"/>
                      </a:endParaRPr>
                    </a:p>
                  </a:txBody>
                  <a:tcPr marL="22647" marR="22647" marT="0" marB="0"/>
                </a:tc>
              </a:tr>
              <a:tr h="532466">
                <a:tc>
                  <a:txBody>
                    <a:bodyPr/>
                    <a:lstStyle/>
                    <a:p>
                      <a:pPr algn="ctr">
                        <a:lnSpc>
                          <a:spcPct val="115000"/>
                        </a:lnSpc>
                        <a:spcAft>
                          <a:spcPts val="0"/>
                        </a:spcAft>
                      </a:pPr>
                      <a:r>
                        <a:rPr lang="en-GB" sz="2000">
                          <a:effectLst/>
                        </a:rPr>
                        <a:t>8:30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Coffee / tea break (and reflection opportunity)</a:t>
                      </a:r>
                      <a:endParaRPr lang="en-GB" sz="700">
                        <a:effectLst/>
                        <a:latin typeface="Calibri"/>
                        <a:ea typeface="Calibri"/>
                        <a:cs typeface="Times New Roman"/>
                      </a:endParaRPr>
                    </a:p>
                  </a:txBody>
                  <a:tcPr marL="22647" marR="22647" marT="0" marB="0"/>
                </a:tc>
              </a:tr>
              <a:tr h="500504">
                <a:tc>
                  <a:txBody>
                    <a:bodyPr/>
                    <a:lstStyle/>
                    <a:p>
                      <a:pPr algn="ctr">
                        <a:lnSpc>
                          <a:spcPct val="115000"/>
                        </a:lnSpc>
                        <a:spcAft>
                          <a:spcPts val="0"/>
                        </a:spcAft>
                      </a:pPr>
                      <a:r>
                        <a:rPr lang="en-GB" sz="2000">
                          <a:effectLst/>
                        </a:rPr>
                        <a:t>8:40</a:t>
                      </a:r>
                      <a:endParaRPr lang="en-GB" sz="70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dirty="0">
                          <a:effectLst/>
                        </a:rPr>
                        <a:t>Finalisation of objectives + what can be done through planning</a:t>
                      </a:r>
                      <a:endParaRPr lang="en-GB" sz="700" dirty="0">
                        <a:effectLst/>
                        <a:latin typeface="Calibri"/>
                        <a:ea typeface="Calibri"/>
                        <a:cs typeface="Times New Roman"/>
                      </a:endParaRPr>
                    </a:p>
                  </a:txBody>
                  <a:tcPr marL="22647" marR="22647" marT="0" marB="0"/>
                </a:tc>
              </a:tr>
              <a:tr h="266233">
                <a:tc>
                  <a:txBody>
                    <a:bodyPr/>
                    <a:lstStyle/>
                    <a:p>
                      <a:pPr algn="ctr">
                        <a:lnSpc>
                          <a:spcPct val="115000"/>
                        </a:lnSpc>
                        <a:spcAft>
                          <a:spcPts val="0"/>
                        </a:spcAft>
                      </a:pPr>
                      <a:r>
                        <a:rPr lang="en-GB" sz="2000" dirty="0">
                          <a:effectLst/>
                        </a:rPr>
                        <a:t>8:50</a:t>
                      </a:r>
                      <a:endParaRPr lang="en-GB" sz="700" dirty="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a:effectLst/>
                        </a:rPr>
                        <a:t>Agreeing next Steps</a:t>
                      </a:r>
                      <a:endParaRPr lang="en-GB" sz="700">
                        <a:effectLst/>
                        <a:latin typeface="Calibri"/>
                        <a:ea typeface="Calibri"/>
                        <a:cs typeface="Times New Roman"/>
                      </a:endParaRPr>
                    </a:p>
                  </a:txBody>
                  <a:tcPr marL="22647" marR="22647" marT="0" marB="0"/>
                </a:tc>
              </a:tr>
              <a:tr h="266233">
                <a:tc>
                  <a:txBody>
                    <a:bodyPr/>
                    <a:lstStyle/>
                    <a:p>
                      <a:pPr algn="ctr">
                        <a:lnSpc>
                          <a:spcPct val="115000"/>
                        </a:lnSpc>
                        <a:spcAft>
                          <a:spcPts val="0"/>
                        </a:spcAft>
                      </a:pPr>
                      <a:r>
                        <a:rPr lang="en-GB" sz="2000" dirty="0">
                          <a:effectLst/>
                        </a:rPr>
                        <a:t>9:00</a:t>
                      </a:r>
                      <a:endParaRPr lang="en-GB" sz="700" dirty="0">
                        <a:effectLst/>
                        <a:latin typeface="Calibri"/>
                        <a:ea typeface="Calibri"/>
                        <a:cs typeface="Times New Roman"/>
                      </a:endParaRPr>
                    </a:p>
                  </a:txBody>
                  <a:tcPr marL="22647" marR="22647" marT="0" marB="0"/>
                </a:tc>
                <a:tc>
                  <a:txBody>
                    <a:bodyPr/>
                    <a:lstStyle/>
                    <a:p>
                      <a:pPr marL="381635" algn="l">
                        <a:lnSpc>
                          <a:spcPct val="115000"/>
                        </a:lnSpc>
                        <a:spcAft>
                          <a:spcPts val="0"/>
                        </a:spcAft>
                      </a:pPr>
                      <a:r>
                        <a:rPr lang="en-GB" sz="2000" dirty="0">
                          <a:effectLst/>
                        </a:rPr>
                        <a:t>Close</a:t>
                      </a:r>
                      <a:endParaRPr lang="en-GB" sz="700" dirty="0">
                        <a:effectLst/>
                        <a:latin typeface="Calibri"/>
                        <a:ea typeface="Calibri"/>
                        <a:cs typeface="Times New Roman"/>
                      </a:endParaRPr>
                    </a:p>
                  </a:txBody>
                  <a:tcPr marL="22647" marR="22647" marT="0" marB="0"/>
                </a:tc>
              </a:tr>
            </a:tbl>
          </a:graphicData>
        </a:graphic>
      </p:graphicFrame>
    </p:spTree>
    <p:extLst>
      <p:ext uri="{BB962C8B-B14F-4D97-AF65-F5344CB8AC3E}">
        <p14:creationId xmlns:p14="http://schemas.microsoft.com/office/powerpoint/2010/main" val="248620516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3"/>
            <a:ext cx="9144000" cy="1142328"/>
          </a:xfrm>
          <a:prstGeom prst="rect">
            <a:avLst/>
          </a:prstGeom>
        </p:spPr>
      </p:pic>
      <p:sp>
        <p:nvSpPr>
          <p:cNvPr id="7" name="Rectangle 3"/>
          <p:cNvSpPr txBox="1">
            <a:spLocks noChangeArrowheads="1"/>
          </p:cNvSpPr>
          <p:nvPr/>
        </p:nvSpPr>
        <p:spPr bwMode="auto">
          <a:xfrm>
            <a:off x="611560" y="1484785"/>
            <a:ext cx="7962080" cy="5373215"/>
          </a:xfrm>
          <a:prstGeom prst="rect">
            <a:avLst/>
          </a:prstGeom>
          <a:noFill/>
          <a:ln w="9525">
            <a:noFill/>
            <a:miter lim="800000"/>
            <a:headEnd/>
            <a:tailEnd/>
          </a:ln>
        </p:spPr>
        <p:txBody>
          <a:bodyPr vert="horz" wrap="square" lIns="64613" tIns="45720" rIns="91440" bIns="45720" numCol="1" anchor="t" anchorCtr="0" compatLnSpc="1">
            <a:prstTxWarp prst="textNoShape">
              <a:avLst/>
            </a:prstTxWarp>
          </a:bodyPr>
          <a:lstStyle/>
          <a:p>
            <a:pPr>
              <a:buFont typeface="Arial" pitchFamily="34" charset="0"/>
              <a:buChar char="•"/>
            </a:pPr>
            <a:endParaRPr kumimoji="0" lang="en-GB" sz="2000" b="0" i="0" u="none" strike="noStrike" kern="0" cap="none" spc="0" normalizeH="0" baseline="0" noProof="0" dirty="0">
              <a:ln>
                <a:noFill/>
              </a:ln>
              <a:solidFill>
                <a:schemeClr val="tx1"/>
              </a:solidFill>
              <a:effectLst/>
              <a:uLnTx/>
              <a:uFillTx/>
              <a:latin typeface="+mn-lt"/>
              <a:ea typeface="+mn-ea"/>
              <a:cs typeface="+mn-cs"/>
            </a:endParaRPr>
          </a:p>
          <a:p>
            <a:endParaRPr lang="en-US" sz="2000" dirty="0"/>
          </a:p>
          <a:p>
            <a:pPr>
              <a:buFont typeface="Arial" pitchFamily="34" charset="0"/>
              <a:buChar char="•"/>
            </a:pP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2"/>
          <p:cNvSpPr>
            <a:spLocks noGrp="1" noChangeArrowheads="1"/>
          </p:cNvSpPr>
          <p:nvPr>
            <p:ph type="title"/>
          </p:nvPr>
        </p:nvSpPr>
        <p:spPr/>
        <p:txBody>
          <a:bodyPr>
            <a:normAutofit fontScale="90000"/>
          </a:bodyPr>
          <a:lstStyle/>
          <a:p>
            <a:pPr lvl="0" eaLnBrk="1" hangingPunct="1"/>
            <a:r>
              <a:rPr lang="en-GB" dirty="0"/>
              <a:t/>
            </a:r>
            <a:br>
              <a:rPr lang="en-GB" dirty="0"/>
            </a:br>
            <a:endParaRPr lang="en-GB" dirty="0"/>
          </a:p>
        </p:txBody>
      </p:sp>
      <p:sp>
        <p:nvSpPr>
          <p:cNvPr id="4" name="Content Placeholder 3"/>
          <p:cNvSpPr>
            <a:spLocks noGrp="1"/>
          </p:cNvSpPr>
          <p:nvPr>
            <p:ph sz="half" idx="1"/>
          </p:nvPr>
        </p:nvSpPr>
        <p:spPr>
          <a:xfrm>
            <a:off x="285501" y="1484785"/>
            <a:ext cx="4038600" cy="4525963"/>
          </a:xfrm>
        </p:spPr>
        <p:txBody>
          <a:bodyPr>
            <a:normAutofit lnSpcReduction="10000"/>
          </a:bodyPr>
          <a:lstStyle/>
          <a:p>
            <a:pPr marL="0" indent="0">
              <a:buNone/>
            </a:pPr>
            <a:r>
              <a:rPr lang="en-GB" sz="2400" b="1" dirty="0" smtClean="0"/>
              <a:t>Neighbourhood Plan</a:t>
            </a:r>
          </a:p>
          <a:p>
            <a:pPr marL="0" indent="0">
              <a:buNone/>
            </a:pPr>
            <a:endParaRPr lang="en-GB" sz="2400" b="1" dirty="0" smtClean="0"/>
          </a:p>
          <a:p>
            <a:r>
              <a:rPr lang="en-GB" sz="2400" b="1" dirty="0" smtClean="0"/>
              <a:t>Once </a:t>
            </a:r>
            <a:r>
              <a:rPr lang="en-GB" sz="2400" b="1" dirty="0"/>
              <a:t>adopted, neighbourhood plan policies have the same importance as your council’s planning policies.</a:t>
            </a:r>
          </a:p>
          <a:p>
            <a:endParaRPr lang="en-GB" sz="2400" dirty="0"/>
          </a:p>
          <a:p>
            <a:pPr marL="0" indent="0">
              <a:buNone/>
            </a:pPr>
            <a:endParaRPr lang="en-GB" dirty="0"/>
          </a:p>
        </p:txBody>
      </p:sp>
      <p:sp>
        <p:nvSpPr>
          <p:cNvPr id="5" name="Content Placeholder 4"/>
          <p:cNvSpPr>
            <a:spLocks noGrp="1"/>
          </p:cNvSpPr>
          <p:nvPr>
            <p:ph sz="half" idx="2"/>
          </p:nvPr>
        </p:nvSpPr>
        <p:spPr>
          <a:xfrm>
            <a:off x="4788024" y="1412776"/>
            <a:ext cx="4038600" cy="4525963"/>
          </a:xfrm>
        </p:spPr>
        <p:txBody>
          <a:bodyPr>
            <a:normAutofit lnSpcReduction="10000"/>
          </a:bodyPr>
          <a:lstStyle/>
          <a:p>
            <a:pPr marL="0" lvl="1" indent="0" eaLnBrk="0" hangingPunct="0">
              <a:buNone/>
            </a:pPr>
            <a:r>
              <a:rPr lang="en-GB" sz="2800" dirty="0">
                <a:latin typeface="Corbel" pitchFamily="34" charset="0"/>
              </a:rPr>
              <a:t>Basic </a:t>
            </a:r>
            <a:r>
              <a:rPr lang="en-GB" sz="2800" dirty="0" smtClean="0">
                <a:latin typeface="Corbel" pitchFamily="34" charset="0"/>
              </a:rPr>
              <a:t>Conditions</a:t>
            </a:r>
            <a:r>
              <a:rPr lang="en-GB" sz="2000" dirty="0" smtClean="0"/>
              <a:t>. </a:t>
            </a:r>
            <a:r>
              <a:rPr lang="en-GB" sz="2800" dirty="0">
                <a:latin typeface="Corbel" pitchFamily="34" charset="0"/>
              </a:rPr>
              <a:t>That </a:t>
            </a:r>
            <a:r>
              <a:rPr lang="en-GB" sz="2800" dirty="0" smtClean="0">
                <a:latin typeface="Corbel" pitchFamily="34" charset="0"/>
              </a:rPr>
              <a:t>the neighbourhood plan:</a:t>
            </a:r>
            <a:endParaRPr lang="en-GB" sz="2800" dirty="0">
              <a:latin typeface="Corbel" pitchFamily="34" charset="0"/>
            </a:endParaRPr>
          </a:p>
          <a:p>
            <a:pPr marL="342900" lvl="1" indent="-342900" eaLnBrk="0" hangingPunct="0">
              <a:buFont typeface="Arial" pitchFamily="34" charset="0"/>
              <a:buChar char="•"/>
            </a:pPr>
            <a:endParaRPr lang="en-GB" sz="2000" dirty="0"/>
          </a:p>
          <a:p>
            <a:pPr marL="342900" lvl="1" indent="-342900" eaLnBrk="0" hangingPunct="0">
              <a:buFont typeface="Arial" pitchFamily="34" charset="0"/>
              <a:buChar char="•"/>
            </a:pPr>
            <a:r>
              <a:rPr lang="en-GB" dirty="0"/>
              <a:t>Contributes to the achievement of sustainable development</a:t>
            </a:r>
          </a:p>
          <a:p>
            <a:pPr marL="342900" lvl="1" indent="-342900" eaLnBrk="0" hangingPunct="0">
              <a:buFont typeface="Arial" pitchFamily="34" charset="0"/>
              <a:buChar char="•"/>
            </a:pPr>
            <a:r>
              <a:rPr lang="en-GB" dirty="0"/>
              <a:t>Is in general conformity with the strategic policies contained in the development plan</a:t>
            </a:r>
          </a:p>
          <a:p>
            <a:pPr marL="342900" lvl="1" indent="-342900" eaLnBrk="0" hangingPunct="0">
              <a:buFont typeface="Arial" pitchFamily="34" charset="0"/>
              <a:buChar char="•"/>
            </a:pPr>
            <a:r>
              <a:rPr lang="en-GB" dirty="0"/>
              <a:t>Does not breach EU obligations</a:t>
            </a:r>
          </a:p>
          <a:p>
            <a:endParaRPr lang="en-GB" dirty="0"/>
          </a:p>
        </p:txBody>
      </p:sp>
      <p:pic>
        <p:nvPicPr>
          <p:cNvPr id="9" name="Picture 8" descr="CSE logo.jpg"/>
          <p:cNvPicPr>
            <a:picLocks noChangeAspect="1"/>
          </p:cNvPicPr>
          <p:nvPr/>
        </p:nvPicPr>
        <p:blipFill>
          <a:blip r:embed="rId4"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33175650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7747" y="973993"/>
            <a:ext cx="9108505" cy="1014847"/>
          </a:xfrm>
        </p:spPr>
        <p:txBody>
          <a:bodyPr>
            <a:normAutofit/>
          </a:bodyPr>
          <a:lstStyle/>
          <a:p>
            <a:pPr eaLnBrk="1" hangingPunct="1"/>
            <a:r>
              <a:rPr lang="en-GB" sz="3600" dirty="0" smtClean="0"/>
              <a:t>So why </a:t>
            </a:r>
            <a:r>
              <a:rPr lang="en-GB" sz="3600" dirty="0"/>
              <a:t>a “sustainable” Neighbourhood Plan?</a:t>
            </a:r>
          </a:p>
        </p:txBody>
      </p:sp>
      <p:sp>
        <p:nvSpPr>
          <p:cNvPr id="5" name="Rectangle 3"/>
          <p:cNvSpPr txBox="1">
            <a:spLocks noChangeArrowheads="1"/>
          </p:cNvSpPr>
          <p:nvPr/>
        </p:nvSpPr>
        <p:spPr bwMode="auto">
          <a:xfrm>
            <a:off x="926595" y="1844824"/>
            <a:ext cx="7827065" cy="5013176"/>
          </a:xfrm>
          <a:prstGeom prst="rect">
            <a:avLst/>
          </a:prstGeom>
          <a:noFill/>
          <a:ln w="9525">
            <a:noFill/>
            <a:miter lim="800000"/>
            <a:headEnd/>
            <a:tailEnd/>
          </a:ln>
        </p:spPr>
        <p:txBody>
          <a:bodyPr vert="horz" wrap="square" lIns="64613" tIns="45720" rIns="91440" bIns="45720" numCol="1" anchor="t" anchorCtr="0" compatLnSpc="1">
            <a:prstTxWarp prst="textNoShape">
              <a:avLst/>
            </a:prstTxWarp>
          </a:bodyPr>
          <a:lstStyle/>
          <a:p>
            <a:pPr marL="160983" marR="0" lvl="0" indent="-160983" algn="l" defTabSz="914400" rtl="0" eaLnBrk="1" fontAlgn="base" latinLnBrk="0" hangingPunct="1">
              <a:lnSpc>
                <a:spcPct val="100000"/>
              </a:lnSpc>
              <a:spcBef>
                <a:spcPct val="20000"/>
              </a:spcBef>
              <a:spcAft>
                <a:spcPct val="30000"/>
              </a:spcAft>
              <a:buClrTx/>
              <a:buSzTx/>
              <a:buFontTx/>
              <a:buNone/>
              <a:tabLst/>
              <a:defRPr/>
            </a:pPr>
            <a:endParaRPr kumimoji="0" lang="en-GB" sz="2000" b="0" i="0" u="none" strike="noStrike" kern="0" cap="none" spc="0" normalizeH="0" baseline="0" noProof="0" dirty="0">
              <a:ln>
                <a:noFill/>
              </a:ln>
              <a:solidFill>
                <a:schemeClr val="tx1"/>
              </a:solidFill>
              <a:effectLst/>
              <a:uLnTx/>
              <a:uFillTx/>
              <a:latin typeface="+mn-lt"/>
              <a:ea typeface="+mn-ea"/>
              <a:cs typeface="+mn-cs"/>
            </a:endParaRPr>
          </a:p>
          <a:p>
            <a:pPr marL="160983" marR="0" lvl="0" indent="-160983" algn="l" defTabSz="914400" rtl="0" eaLnBrk="1" fontAlgn="base" latinLnBrk="0" hangingPunct="1">
              <a:lnSpc>
                <a:spcPct val="100000"/>
              </a:lnSpc>
              <a:spcBef>
                <a:spcPct val="20000"/>
              </a:spcBef>
              <a:spcAft>
                <a:spcPct val="30000"/>
              </a:spcAft>
              <a:buClrTx/>
              <a:buSzTx/>
              <a:tabLst/>
              <a:defRPr/>
            </a:pPr>
            <a:endParaRPr lang="en-GB" sz="2500" b="1" kern="0" dirty="0">
              <a:latin typeface="+mn-lt"/>
              <a:cs typeface="+mn-cs"/>
            </a:endParaRPr>
          </a:p>
          <a:p>
            <a:pPr marL="160983" marR="0" lvl="0" indent="-160983" algn="l" defTabSz="914400" rtl="0" eaLnBrk="1" fontAlgn="base" latinLnBrk="0" hangingPunct="1">
              <a:lnSpc>
                <a:spcPct val="100000"/>
              </a:lnSpc>
              <a:spcBef>
                <a:spcPct val="20000"/>
              </a:spcBef>
              <a:spcAft>
                <a:spcPct val="30000"/>
              </a:spcAft>
              <a:buClrTx/>
              <a:buSzTx/>
              <a:buFontTx/>
              <a:buNone/>
              <a:tabLst/>
              <a:defRPr/>
            </a:pPr>
            <a:endParaRPr kumimoji="0" lang="en-GB" sz="2500" b="1" i="0" u="none" strike="noStrike" kern="0" cap="none" spc="0" normalizeH="0" noProof="0" dirty="0">
              <a:ln>
                <a:noFill/>
              </a:ln>
              <a:solidFill>
                <a:schemeClr val="tx1"/>
              </a:solidFill>
              <a:effectLst/>
              <a:uLnTx/>
              <a:uFillTx/>
              <a:latin typeface="+mn-lt"/>
              <a:ea typeface="+mn-ea"/>
              <a:cs typeface="+mn-cs"/>
            </a:endParaRPr>
          </a:p>
          <a:p>
            <a:pPr marL="160983" marR="0" lvl="0" indent="-160983" algn="l" defTabSz="914400" rtl="0" eaLnBrk="1" fontAlgn="base" latinLnBrk="0" hangingPunct="1">
              <a:lnSpc>
                <a:spcPct val="100000"/>
              </a:lnSpc>
              <a:spcBef>
                <a:spcPct val="20000"/>
              </a:spcBef>
              <a:spcAft>
                <a:spcPct val="30000"/>
              </a:spcAft>
              <a:buClrTx/>
              <a:buSzTx/>
              <a:buFontTx/>
              <a:buNone/>
              <a:tabLst/>
              <a:defRPr/>
            </a:pPr>
            <a:endParaRPr kumimoji="0" lang="en-GB" sz="2500" b="0" i="0" u="none" strike="noStrike" kern="0" cap="none" spc="0" normalizeH="0" baseline="0" noProof="0" dirty="0">
              <a:ln>
                <a:noFill/>
              </a:ln>
              <a:solidFill>
                <a:schemeClr val="tx1"/>
              </a:solidFill>
              <a:effectLst/>
              <a:uLnTx/>
              <a:uFillTx/>
              <a:latin typeface="+mn-lt"/>
              <a:ea typeface="+mn-ea"/>
              <a:cs typeface="+mn-cs"/>
            </a:endParaRPr>
          </a:p>
          <a:p>
            <a:pPr marL="160983" marR="0" lvl="0" indent="-160983" algn="l" defTabSz="914400" rtl="0" eaLnBrk="1" fontAlgn="base" latinLnBrk="0" hangingPunct="1">
              <a:lnSpc>
                <a:spcPct val="100000"/>
              </a:lnSpc>
              <a:spcBef>
                <a:spcPct val="20000"/>
              </a:spcBef>
              <a:spcAft>
                <a:spcPct val="30000"/>
              </a:spcAft>
              <a:buClrTx/>
              <a:buSzTx/>
              <a:buFontTx/>
              <a:buNone/>
              <a:tabLst/>
              <a:defRPr/>
            </a:pPr>
            <a:endParaRPr kumimoji="0" lang="en-GB" sz="2000" b="0" i="0" u="none" strike="noStrike" kern="0" cap="none" spc="0" normalizeH="0" baseline="0" noProof="0" dirty="0">
              <a:ln>
                <a:noFill/>
              </a:ln>
              <a:solidFill>
                <a:schemeClr val="tx1"/>
              </a:solidFill>
              <a:effectLst/>
              <a:uLnTx/>
              <a:uFillTx/>
              <a:latin typeface="+mn-lt"/>
              <a:ea typeface="+mn-ea"/>
              <a:cs typeface="+mn-cs"/>
            </a:endParaRPr>
          </a:p>
          <a:p>
            <a:pPr marL="160983" marR="0" lvl="0" indent="-160983" algn="l" defTabSz="914400" rtl="0" eaLnBrk="1" fontAlgn="base" latinLnBrk="0" hangingPunct="1">
              <a:lnSpc>
                <a:spcPct val="100000"/>
              </a:lnSpc>
              <a:spcBef>
                <a:spcPct val="20000"/>
              </a:spcBef>
              <a:spcAft>
                <a:spcPct val="30000"/>
              </a:spcAft>
              <a:buClrTx/>
              <a:buSzTx/>
              <a:buFontTx/>
              <a:buNone/>
              <a:tabLst/>
              <a:defRPr/>
            </a:pP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descr="Atmosphere SPM"/>
          <p:cNvPicPr>
            <a:picLocks noChangeAspect="1" noChangeArrowheads="1"/>
          </p:cNvPicPr>
          <p:nvPr/>
        </p:nvPicPr>
        <p:blipFill>
          <a:blip r:embed="rId3" cstate="print"/>
          <a:srcRect l="4317"/>
          <a:stretch>
            <a:fillRect/>
          </a:stretch>
        </p:blipFill>
        <p:spPr bwMode="auto">
          <a:xfrm>
            <a:off x="0" y="1988840"/>
            <a:ext cx="5355595" cy="2818965"/>
          </a:xfrm>
          <a:prstGeom prst="rect">
            <a:avLst/>
          </a:prstGeom>
          <a:noFill/>
        </p:spPr>
      </p:pic>
      <p:sp>
        <p:nvSpPr>
          <p:cNvPr id="7" name="TextBox 6"/>
          <p:cNvSpPr txBox="1"/>
          <p:nvPr/>
        </p:nvSpPr>
        <p:spPr>
          <a:xfrm>
            <a:off x="1421650" y="6264315"/>
            <a:ext cx="1952779" cy="369332"/>
          </a:xfrm>
          <a:prstGeom prst="rect">
            <a:avLst/>
          </a:prstGeom>
          <a:noFill/>
        </p:spPr>
        <p:txBody>
          <a:bodyPr wrap="square" rtlCol="0">
            <a:spAutoFit/>
          </a:bodyPr>
          <a:lstStyle/>
          <a:p>
            <a:r>
              <a:rPr lang="en-GB" sz="1200" dirty="0"/>
              <a:t>Link: </a:t>
            </a:r>
            <a:r>
              <a:rPr lang="en-GB" sz="1200" dirty="0">
                <a:hlinkClick r:id="rId4"/>
              </a:rPr>
              <a:t>http://bit.ly/1C0wE5v</a:t>
            </a:r>
            <a:r>
              <a:rPr lang="en-GB" dirty="0"/>
              <a:t> </a:t>
            </a:r>
          </a:p>
        </p:txBody>
      </p:sp>
      <p:pic>
        <p:nvPicPr>
          <p:cNvPr id="10" name="Picture 2" descr="Temp Trends"/>
          <p:cNvPicPr>
            <a:picLocks noChangeAspect="1" noChangeArrowheads="1"/>
          </p:cNvPicPr>
          <p:nvPr/>
        </p:nvPicPr>
        <p:blipFill>
          <a:blip r:embed="rId5" cstate="print"/>
          <a:srcRect/>
          <a:stretch>
            <a:fillRect/>
          </a:stretch>
        </p:blipFill>
        <p:spPr bwMode="auto">
          <a:xfrm>
            <a:off x="4553490" y="4145607"/>
            <a:ext cx="4590510" cy="2704228"/>
          </a:xfrm>
          <a:prstGeom prst="rect">
            <a:avLst/>
          </a:prstGeom>
          <a:noFill/>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319"/>
            <a:ext cx="9144000" cy="1142328"/>
          </a:xfrm>
          <a:prstGeom prst="rect">
            <a:avLst/>
          </a:prstGeom>
        </p:spPr>
      </p:pic>
      <p:pic>
        <p:nvPicPr>
          <p:cNvPr id="12" name="Picture 11" descr="CSE logo.jpg"/>
          <p:cNvPicPr>
            <a:picLocks noChangeAspect="1"/>
          </p:cNvPicPr>
          <p:nvPr/>
        </p:nvPicPr>
        <p:blipFill>
          <a:blip r:embed="rId7" cstate="print"/>
          <a:stretch>
            <a:fillRect/>
          </a:stretch>
        </p:blipFill>
        <p:spPr>
          <a:xfrm>
            <a:off x="251520" y="188640"/>
            <a:ext cx="1038787" cy="792087"/>
          </a:xfrm>
          <a:prstGeom prst="rect">
            <a:avLst/>
          </a:prstGeom>
        </p:spPr>
      </p:pic>
    </p:spTree>
    <p:extLst>
      <p:ext uri="{BB962C8B-B14F-4D97-AF65-F5344CB8AC3E}">
        <p14:creationId xmlns:p14="http://schemas.microsoft.com/office/powerpoint/2010/main" val="48051429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heat wave uk 201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43704" y="2636912"/>
            <a:ext cx="4100295" cy="420709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climate change + flood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5043706" cy="34937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uk grass fir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3489735"/>
            <a:ext cx="5043704" cy="33542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3882" y="3001857"/>
            <a:ext cx="3826367" cy="646331"/>
          </a:xfrm>
          <a:prstGeom prst="rect">
            <a:avLst/>
          </a:prstGeom>
          <a:noFill/>
        </p:spPr>
        <p:txBody>
          <a:bodyPr wrap="none" lIns="91440" tIns="45720" rIns="91440" bIns="45720">
            <a:spAutoFit/>
          </a:bodyPr>
          <a:lstStyle/>
          <a:p>
            <a:pPr algn="ctr"/>
            <a:r>
              <a:rPr lang="en-GB"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Uk climate impacts</a:t>
            </a:r>
            <a:endParaRPr lang="en-GB"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2" name="Picture 4" descr="Image result for somerset floods"/>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039968" y="0"/>
            <a:ext cx="4104032"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42614"/>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555" y="1358770"/>
            <a:ext cx="8229600" cy="5030019"/>
          </a:xfrm>
        </p:spPr>
        <p:txBody>
          <a:bodyPr/>
          <a:lstStyle/>
          <a:p>
            <a:pPr lvl="1"/>
            <a:endParaRPr lang="en-GB" dirty="0"/>
          </a:p>
          <a:p>
            <a:endParaRPr lang="en-GB" dirty="0"/>
          </a:p>
        </p:txBody>
      </p:sp>
      <p:pic>
        <p:nvPicPr>
          <p:cNvPr id="4" name="Picture 3" descr="nurturing_plain_no_logo"/>
          <p:cNvPicPr>
            <a:picLocks noChangeAspect="1" noChangeArrowheads="1"/>
          </p:cNvPicPr>
          <p:nvPr/>
        </p:nvPicPr>
        <p:blipFill>
          <a:blip r:embed="rId3" cstate="screen"/>
          <a:srcRect l="17273"/>
          <a:stretch>
            <a:fillRect/>
          </a:stretch>
        </p:blipFill>
        <p:spPr bwMode="auto">
          <a:xfrm>
            <a:off x="4797025" y="0"/>
            <a:ext cx="4346975" cy="1270000"/>
          </a:xfrm>
          <a:prstGeom prst="rect">
            <a:avLst/>
          </a:prstGeom>
          <a:noFill/>
          <a:ln w="9525">
            <a:noFill/>
            <a:miter lim="800000"/>
            <a:headEnd/>
            <a:tailEnd/>
          </a:ln>
        </p:spPr>
      </p:pic>
      <p:sp>
        <p:nvSpPr>
          <p:cNvPr id="9" name="Rectangle 2"/>
          <p:cNvSpPr>
            <a:spLocks noGrp="1" noChangeArrowheads="1"/>
          </p:cNvSpPr>
          <p:nvPr>
            <p:ph type="title" idx="4294967295"/>
          </p:nvPr>
        </p:nvSpPr>
        <p:spPr>
          <a:xfrm>
            <a:off x="476545" y="0"/>
            <a:ext cx="4455495" cy="1215135"/>
          </a:xfrm>
        </p:spPr>
        <p:txBody>
          <a:bodyPr>
            <a:normAutofit fontScale="90000"/>
          </a:bodyPr>
          <a:lstStyle/>
          <a:p>
            <a:r>
              <a:rPr lang="en-GB" dirty="0"/>
              <a:t>Extreme weather events in the UK</a:t>
            </a:r>
          </a:p>
        </p:txBody>
      </p:sp>
      <p:pic>
        <p:nvPicPr>
          <p:cNvPr id="1028" name="Picture 4"/>
          <p:cNvPicPr>
            <a:picLocks noChangeAspect="1" noChangeArrowheads="1"/>
          </p:cNvPicPr>
          <p:nvPr/>
        </p:nvPicPr>
        <p:blipFill>
          <a:blip r:embed="rId4" cstate="print"/>
          <a:srcRect l="50401" t="50701"/>
          <a:stretch>
            <a:fillRect/>
          </a:stretch>
        </p:blipFill>
        <p:spPr bwMode="auto">
          <a:xfrm>
            <a:off x="5697125" y="1313765"/>
            <a:ext cx="3152736" cy="1851037"/>
          </a:xfrm>
          <a:prstGeom prst="rect">
            <a:avLst/>
          </a:prstGeom>
          <a:noFill/>
          <a:ln w="9525">
            <a:noFill/>
            <a:miter lim="800000"/>
            <a:headEnd/>
            <a:tailEnd/>
          </a:ln>
        </p:spPr>
      </p:pic>
      <p:pic>
        <p:nvPicPr>
          <p:cNvPr id="22" name="Picture 4"/>
          <p:cNvPicPr>
            <a:picLocks noChangeAspect="1" noChangeArrowheads="1"/>
          </p:cNvPicPr>
          <p:nvPr/>
        </p:nvPicPr>
        <p:blipFill rotWithShape="1">
          <a:blip r:embed="rId4" cstate="print"/>
          <a:srcRect t="52396" r="49095"/>
          <a:stretch/>
        </p:blipFill>
        <p:spPr bwMode="auto">
          <a:xfrm>
            <a:off x="5742130" y="5047013"/>
            <a:ext cx="3105345" cy="1715344"/>
          </a:xfrm>
          <a:prstGeom prst="rect">
            <a:avLst/>
          </a:prstGeom>
          <a:noFill/>
          <a:ln w="9525">
            <a:noFill/>
            <a:miter lim="800000"/>
            <a:headEnd/>
            <a:tailEnd/>
          </a:ln>
        </p:spPr>
      </p:pic>
      <p:graphicFrame>
        <p:nvGraphicFramePr>
          <p:cNvPr id="10" name="Content Placeholder 6"/>
          <p:cNvGraphicFramePr>
            <a:graphicFrameLocks/>
          </p:cNvGraphicFramePr>
          <p:nvPr>
            <p:extLst>
              <p:ext uri="{D42A27DB-BD31-4B8C-83A1-F6EECF244321}">
                <p14:modId xmlns:p14="http://schemas.microsoft.com/office/powerpoint/2010/main" val="3105407407"/>
              </p:ext>
            </p:extLst>
          </p:nvPr>
        </p:nvGraphicFramePr>
        <p:xfrm>
          <a:off x="107504" y="1245889"/>
          <a:ext cx="5112568" cy="5532120"/>
        </p:xfrm>
        <a:graphic>
          <a:graphicData uri="http://schemas.openxmlformats.org/drawingml/2006/table">
            <a:tbl>
              <a:tblPr bandCol="1">
                <a:tableStyleId>{5C22544A-7EE6-4342-B048-85BDC9FD1C3A}</a:tableStyleId>
              </a:tblPr>
              <a:tblGrid>
                <a:gridCol w="750036">
                  <a:extLst>
                    <a:ext uri="{9D8B030D-6E8A-4147-A177-3AD203B41FA5}">
                      <a16:colId xmlns:a16="http://schemas.microsoft.com/office/drawing/2014/main" xmlns="" val="20000"/>
                    </a:ext>
                  </a:extLst>
                </a:gridCol>
                <a:gridCol w="1552766">
                  <a:extLst>
                    <a:ext uri="{9D8B030D-6E8A-4147-A177-3AD203B41FA5}">
                      <a16:colId xmlns:a16="http://schemas.microsoft.com/office/drawing/2014/main" xmlns="" val="20001"/>
                    </a:ext>
                  </a:extLst>
                </a:gridCol>
                <a:gridCol w="887294">
                  <a:extLst>
                    <a:ext uri="{9D8B030D-6E8A-4147-A177-3AD203B41FA5}">
                      <a16:colId xmlns:a16="http://schemas.microsoft.com/office/drawing/2014/main" xmlns="" val="20002"/>
                    </a:ext>
                  </a:extLst>
                </a:gridCol>
                <a:gridCol w="1922472">
                  <a:extLst>
                    <a:ext uri="{9D8B030D-6E8A-4147-A177-3AD203B41FA5}">
                      <a16:colId xmlns:a16="http://schemas.microsoft.com/office/drawing/2014/main" xmlns="" val="20003"/>
                    </a:ext>
                  </a:extLst>
                </a:gridCol>
              </a:tblGrid>
              <a:tr h="539032">
                <a:tc>
                  <a:txBody>
                    <a:bodyPr/>
                    <a:lstStyle/>
                    <a:p>
                      <a:r>
                        <a:rPr lang="en-GB" sz="1500" b="1" dirty="0"/>
                        <a:t>2003</a:t>
                      </a:r>
                    </a:p>
                  </a:txBody>
                  <a:tcPr/>
                </a:tc>
                <a:tc>
                  <a:txBody>
                    <a:bodyPr/>
                    <a:lstStyle/>
                    <a:p>
                      <a:r>
                        <a:rPr lang="en-GB" sz="1500" dirty="0"/>
                        <a:t>Heatwave</a:t>
                      </a:r>
                    </a:p>
                  </a:txBody>
                  <a:tcPr/>
                </a:tc>
                <a:tc>
                  <a:txBody>
                    <a:bodyPr/>
                    <a:lstStyle/>
                    <a:p>
                      <a:r>
                        <a:rPr lang="en-GB" sz="1500" b="1" dirty="0"/>
                        <a:t>2012</a:t>
                      </a:r>
                    </a:p>
                  </a:txBody>
                  <a:tcPr/>
                </a:tc>
                <a:tc>
                  <a:txBody>
                    <a:bodyPr/>
                    <a:lstStyle/>
                    <a:p>
                      <a:r>
                        <a:rPr lang="en-GB" sz="1500" dirty="0"/>
                        <a:t>Drought </a:t>
                      </a:r>
                    </a:p>
                    <a:p>
                      <a:r>
                        <a:rPr lang="en-GB" sz="1500" dirty="0"/>
                        <a:t>Flooding</a:t>
                      </a:r>
                    </a:p>
                  </a:txBody>
                  <a:tcPr/>
                </a:tc>
                <a:extLst>
                  <a:ext uri="{0D108BD9-81ED-4DB2-BD59-A6C34878D82A}">
                    <a16:rowId xmlns:a16="http://schemas.microsoft.com/office/drawing/2014/main" xmlns="" val="10000"/>
                  </a:ext>
                </a:extLst>
              </a:tr>
              <a:tr h="765993">
                <a:tc>
                  <a:txBody>
                    <a:bodyPr/>
                    <a:lstStyle/>
                    <a:p>
                      <a:r>
                        <a:rPr lang="en-GB" sz="1500" b="1" dirty="0"/>
                        <a:t>2004</a:t>
                      </a:r>
                    </a:p>
                  </a:txBody>
                  <a:tcPr/>
                </a:tc>
                <a:tc>
                  <a:txBody>
                    <a:bodyPr/>
                    <a:lstStyle/>
                    <a:p>
                      <a:r>
                        <a:rPr lang="en-GB" sz="1500" dirty="0" err="1" smtClean="0"/>
                        <a:t>Boscastle</a:t>
                      </a:r>
                      <a:r>
                        <a:rPr lang="en-GB" sz="1500" dirty="0" smtClean="0"/>
                        <a:t> Floods</a:t>
                      </a:r>
                      <a:endParaRPr lang="en-GB" sz="1500" dirty="0"/>
                    </a:p>
                  </a:txBody>
                  <a:tcPr/>
                </a:tc>
                <a:tc>
                  <a:txBody>
                    <a:bodyPr/>
                    <a:lstStyle/>
                    <a:p>
                      <a:r>
                        <a:rPr lang="en-GB" sz="1500" b="1" dirty="0"/>
                        <a:t>2013</a:t>
                      </a:r>
                    </a:p>
                  </a:txBody>
                  <a:tcPr/>
                </a:tc>
                <a:tc>
                  <a:txBody>
                    <a:bodyPr/>
                    <a:lstStyle/>
                    <a:p>
                      <a:r>
                        <a:rPr lang="en-GB" sz="1500" dirty="0"/>
                        <a:t>Hot weather</a:t>
                      </a:r>
                      <a:r>
                        <a:rPr lang="en-GB" sz="1500" baseline="0" dirty="0"/>
                        <a:t> </a:t>
                      </a:r>
                    </a:p>
                    <a:p>
                      <a:r>
                        <a:rPr lang="en-GB" sz="1500" baseline="0" dirty="0"/>
                        <a:t>Storms</a:t>
                      </a:r>
                    </a:p>
                    <a:p>
                      <a:r>
                        <a:rPr lang="en-GB" sz="1500" baseline="0" dirty="0"/>
                        <a:t>Flooding</a:t>
                      </a:r>
                      <a:endParaRPr lang="en-GB" sz="1500" dirty="0"/>
                    </a:p>
                  </a:txBody>
                  <a:tcPr/>
                </a:tc>
                <a:extLst>
                  <a:ext uri="{0D108BD9-81ED-4DB2-BD59-A6C34878D82A}">
                    <a16:rowId xmlns:a16="http://schemas.microsoft.com/office/drawing/2014/main" xmlns="" val="10001"/>
                  </a:ext>
                </a:extLst>
              </a:tr>
              <a:tr h="669397">
                <a:tc>
                  <a:txBody>
                    <a:bodyPr/>
                    <a:lstStyle/>
                    <a:p>
                      <a:r>
                        <a:rPr lang="en-GB" sz="1500" b="1" dirty="0"/>
                        <a:t>2005</a:t>
                      </a:r>
                    </a:p>
                  </a:txBody>
                  <a:tcPr/>
                </a:tc>
                <a:tc>
                  <a:txBody>
                    <a:bodyPr/>
                    <a:lstStyle/>
                    <a:p>
                      <a:r>
                        <a:rPr lang="en-GB" sz="1500" dirty="0" smtClean="0"/>
                        <a:t>Flooding in Cumbria &amp; Carlisle</a:t>
                      </a:r>
                      <a:endParaRPr lang="en-GB" sz="1500" dirty="0"/>
                    </a:p>
                  </a:txBody>
                  <a:tcPr/>
                </a:tc>
                <a:tc>
                  <a:txBody>
                    <a:bodyPr/>
                    <a:lstStyle/>
                    <a:p>
                      <a:r>
                        <a:rPr lang="en-GB" sz="1500" b="1" dirty="0"/>
                        <a:t>2014</a:t>
                      </a:r>
                    </a:p>
                  </a:txBody>
                  <a:tcPr/>
                </a:tc>
                <a:tc>
                  <a:txBody>
                    <a:bodyPr/>
                    <a:lstStyle/>
                    <a:p>
                      <a:r>
                        <a:rPr lang="en-GB" sz="1500" dirty="0"/>
                        <a:t>Storms</a:t>
                      </a:r>
                    </a:p>
                    <a:p>
                      <a:r>
                        <a:rPr lang="en-GB" sz="1500" dirty="0" smtClean="0"/>
                        <a:t>Flooding in Oxford</a:t>
                      </a:r>
                      <a:r>
                        <a:rPr lang="en-GB" sz="1500" baseline="0" dirty="0" smtClean="0"/>
                        <a:t> &amp; </a:t>
                      </a:r>
                      <a:r>
                        <a:rPr lang="en-GB" sz="1500" dirty="0" smtClean="0"/>
                        <a:t>Somerset</a:t>
                      </a:r>
                      <a:endParaRPr lang="en-GB" sz="1500" dirty="0"/>
                    </a:p>
                  </a:txBody>
                  <a:tcPr/>
                </a:tc>
                <a:extLst>
                  <a:ext uri="{0D108BD9-81ED-4DB2-BD59-A6C34878D82A}">
                    <a16:rowId xmlns:a16="http://schemas.microsoft.com/office/drawing/2014/main" xmlns="" val="10002"/>
                  </a:ext>
                </a:extLst>
              </a:tr>
              <a:tr h="765993">
                <a:tc>
                  <a:txBody>
                    <a:bodyPr/>
                    <a:lstStyle/>
                    <a:p>
                      <a:r>
                        <a:rPr lang="en-GB" sz="1500" b="1" dirty="0"/>
                        <a:t>2007</a:t>
                      </a:r>
                    </a:p>
                  </a:txBody>
                  <a:tcPr/>
                </a:tc>
                <a:tc>
                  <a:txBody>
                    <a:bodyPr/>
                    <a:lstStyle/>
                    <a:p>
                      <a:r>
                        <a:rPr lang="en-GB" sz="1500" dirty="0"/>
                        <a:t>Drought</a:t>
                      </a:r>
                    </a:p>
                    <a:p>
                      <a:r>
                        <a:rPr lang="en-GB" sz="1500" baseline="0" dirty="0"/>
                        <a:t>Floods in </a:t>
                      </a:r>
                      <a:r>
                        <a:rPr lang="en-GB" sz="1500" baseline="0" dirty="0" smtClean="0"/>
                        <a:t>Oxford, </a:t>
                      </a:r>
                      <a:r>
                        <a:rPr lang="en-GB" sz="1500" dirty="0" smtClean="0"/>
                        <a:t>Gloucestershire</a:t>
                      </a:r>
                      <a:r>
                        <a:rPr lang="en-GB" sz="1500" baseline="0" dirty="0" smtClean="0"/>
                        <a:t> </a:t>
                      </a:r>
                      <a:endParaRPr lang="en-GB" sz="1500" dirty="0"/>
                    </a:p>
                  </a:txBody>
                  <a:tcPr/>
                </a:tc>
                <a:tc>
                  <a:txBody>
                    <a:bodyPr/>
                    <a:lstStyle/>
                    <a:p>
                      <a:r>
                        <a:rPr lang="en-GB" sz="1500" b="1" dirty="0"/>
                        <a:t>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Winter Floods – Leeds, York, </a:t>
                      </a:r>
                      <a:r>
                        <a:rPr lang="en-GB" sz="1500" dirty="0" smtClean="0"/>
                        <a:t>Carlisle, Cumbria</a:t>
                      </a:r>
                      <a:endParaRPr lang="en-GB" sz="1500" dirty="0"/>
                    </a:p>
                  </a:txBody>
                  <a:tcPr/>
                </a:tc>
                <a:extLst>
                  <a:ext uri="{0D108BD9-81ED-4DB2-BD59-A6C34878D82A}">
                    <a16:rowId xmlns:a16="http://schemas.microsoft.com/office/drawing/2014/main" xmlns="" val="10003"/>
                  </a:ext>
                </a:extLst>
              </a:tr>
              <a:tr h="539032">
                <a:tc>
                  <a:txBody>
                    <a:bodyPr/>
                    <a:lstStyle/>
                    <a:p>
                      <a:r>
                        <a:rPr lang="en-GB" sz="1500" b="1" dirty="0"/>
                        <a:t>2007</a:t>
                      </a:r>
                    </a:p>
                  </a:txBody>
                  <a:tcPr/>
                </a:tc>
                <a:tc>
                  <a:txBody>
                    <a:bodyPr/>
                    <a:lstStyle/>
                    <a:p>
                      <a:r>
                        <a:rPr lang="en-GB" sz="1500" dirty="0"/>
                        <a:t>Flooding</a:t>
                      </a:r>
                    </a:p>
                    <a:p>
                      <a:r>
                        <a:rPr lang="en-GB" sz="1500" dirty="0"/>
                        <a:t>Heatwave</a:t>
                      </a:r>
                    </a:p>
                  </a:txBody>
                  <a:tcPr/>
                </a:tc>
                <a:tc>
                  <a:txBody>
                    <a:bodyPr/>
                    <a:lstStyle/>
                    <a:p>
                      <a:r>
                        <a:rPr lang="en-GB" sz="1500" b="1" dirty="0"/>
                        <a:t>2016</a:t>
                      </a:r>
                    </a:p>
                  </a:txBody>
                  <a:tcPr/>
                </a:tc>
                <a:tc>
                  <a:txBody>
                    <a:bodyPr/>
                    <a:lstStyle/>
                    <a:p>
                      <a:r>
                        <a:rPr lang="en-GB" sz="1500" dirty="0"/>
                        <a:t>Storm Desmond</a:t>
                      </a:r>
                    </a:p>
                    <a:p>
                      <a:r>
                        <a:rPr lang="en-GB" sz="1500" dirty="0"/>
                        <a:t>Winter Floods</a:t>
                      </a:r>
                    </a:p>
                  </a:txBody>
                  <a:tcPr/>
                </a:tc>
                <a:extLst>
                  <a:ext uri="{0D108BD9-81ED-4DB2-BD59-A6C34878D82A}">
                    <a16:rowId xmlns:a16="http://schemas.microsoft.com/office/drawing/2014/main" xmlns="" val="10004"/>
                  </a:ext>
                </a:extLst>
              </a:tr>
              <a:tr h="539032">
                <a:tc>
                  <a:txBody>
                    <a:bodyPr/>
                    <a:lstStyle/>
                    <a:p>
                      <a:r>
                        <a:rPr lang="en-GB" sz="1500" b="1" dirty="0"/>
                        <a:t>2008</a:t>
                      </a:r>
                    </a:p>
                  </a:txBody>
                  <a:tcPr/>
                </a:tc>
                <a:tc>
                  <a:txBody>
                    <a:bodyPr/>
                    <a:lstStyle/>
                    <a:p>
                      <a:r>
                        <a:rPr lang="en-GB" sz="1500" dirty="0"/>
                        <a:t>Flooding</a:t>
                      </a:r>
                    </a:p>
                    <a:p>
                      <a:r>
                        <a:rPr lang="en-GB" sz="1500" dirty="0"/>
                        <a:t>Snow and Ice</a:t>
                      </a:r>
                    </a:p>
                  </a:txBody>
                  <a:tcPr/>
                </a:tc>
                <a:tc>
                  <a:txBody>
                    <a:bodyPr/>
                    <a:lstStyle/>
                    <a:p>
                      <a:r>
                        <a:rPr lang="en-GB" sz="1500" b="1" dirty="0"/>
                        <a:t>2017</a:t>
                      </a:r>
                    </a:p>
                  </a:txBody>
                  <a:tcPr/>
                </a:tc>
                <a:tc>
                  <a:txBody>
                    <a:bodyPr/>
                    <a:lstStyle/>
                    <a:p>
                      <a:r>
                        <a:rPr lang="en-GB" sz="1500" dirty="0" smtClean="0"/>
                        <a:t>Floods</a:t>
                      </a:r>
                    </a:p>
                  </a:txBody>
                  <a:tcPr/>
                </a:tc>
                <a:extLst>
                  <a:ext uri="{0D108BD9-81ED-4DB2-BD59-A6C34878D82A}">
                    <a16:rowId xmlns:a16="http://schemas.microsoft.com/office/drawing/2014/main" xmlns="" val="10005"/>
                  </a:ext>
                </a:extLst>
              </a:tr>
              <a:tr h="539032">
                <a:tc>
                  <a:txBody>
                    <a:bodyPr/>
                    <a:lstStyle/>
                    <a:p>
                      <a:r>
                        <a:rPr lang="en-GB" sz="1500" b="1" dirty="0"/>
                        <a:t>2009</a:t>
                      </a:r>
                    </a:p>
                  </a:txBody>
                  <a:tcPr/>
                </a:tc>
                <a:tc>
                  <a:txBody>
                    <a:bodyPr/>
                    <a:lstStyle/>
                    <a:p>
                      <a:r>
                        <a:rPr lang="en-GB" sz="1500" dirty="0" smtClean="0"/>
                        <a:t>Flooding in Cockermouth</a:t>
                      </a:r>
                      <a:endParaRPr lang="en-GB" sz="1500" dirty="0"/>
                    </a:p>
                    <a:p>
                      <a:r>
                        <a:rPr lang="en-GB" sz="1500" dirty="0"/>
                        <a:t>Snow and Ice</a:t>
                      </a:r>
                    </a:p>
                  </a:txBody>
                  <a:tcPr/>
                </a:tc>
                <a:tc>
                  <a:txBody>
                    <a:bodyPr/>
                    <a:lstStyle/>
                    <a:p>
                      <a:r>
                        <a:rPr lang="en-GB" sz="1500" b="1" dirty="0" smtClean="0"/>
                        <a:t>2018</a:t>
                      </a:r>
                      <a:endParaRPr lang="en-GB" sz="1500" b="1" dirty="0"/>
                    </a:p>
                  </a:txBody>
                  <a:tcPr/>
                </a:tc>
                <a:tc>
                  <a:txBody>
                    <a:bodyPr/>
                    <a:lstStyle/>
                    <a:p>
                      <a:r>
                        <a:rPr lang="en-GB" sz="1500" dirty="0" smtClean="0"/>
                        <a:t>Heatwave, wildfires, The beast</a:t>
                      </a:r>
                      <a:r>
                        <a:rPr lang="en-GB" sz="1500" baseline="0" dirty="0" smtClean="0"/>
                        <a:t> from the east</a:t>
                      </a:r>
                      <a:endParaRPr lang="en-GB" sz="1500" dirty="0" smtClean="0"/>
                    </a:p>
                  </a:txBody>
                  <a:tcPr/>
                </a:tc>
                <a:extLst>
                  <a:ext uri="{0D108BD9-81ED-4DB2-BD59-A6C34878D82A}">
                    <a16:rowId xmlns:a16="http://schemas.microsoft.com/office/drawing/2014/main" xmlns="" val="10006"/>
                  </a:ext>
                </a:extLst>
              </a:tr>
              <a:tr h="722320">
                <a:tc>
                  <a:txBody>
                    <a:bodyPr/>
                    <a:lstStyle/>
                    <a:p>
                      <a:r>
                        <a:rPr lang="en-GB" sz="1500" b="1" dirty="0"/>
                        <a:t>2010</a:t>
                      </a:r>
                    </a:p>
                  </a:txBody>
                  <a:tcPr/>
                </a:tc>
                <a:tc>
                  <a:txBody>
                    <a:bodyPr/>
                    <a:lstStyle/>
                    <a:p>
                      <a:r>
                        <a:rPr lang="en-GB" sz="1500" dirty="0"/>
                        <a:t>Flooding</a:t>
                      </a:r>
                    </a:p>
                    <a:p>
                      <a:r>
                        <a:rPr lang="en-GB" sz="1500" dirty="0"/>
                        <a:t>Snow and Ice</a:t>
                      </a:r>
                    </a:p>
                  </a:txBody>
                  <a:tcPr/>
                </a:tc>
                <a:tc>
                  <a:txBody>
                    <a:bodyPr/>
                    <a:lstStyle/>
                    <a:p>
                      <a:pPr marL="0" algn="l" defTabSz="914400" rtl="0" eaLnBrk="1" latinLnBrk="0" hangingPunct="1"/>
                      <a:r>
                        <a:rPr lang="en-GB" sz="1500" b="1" kern="1200" dirty="0" smtClean="0">
                          <a:solidFill>
                            <a:schemeClr val="dk1"/>
                          </a:solidFill>
                          <a:latin typeface="+mn-lt"/>
                          <a:ea typeface="+mn-ea"/>
                          <a:cs typeface="+mn-cs"/>
                        </a:rPr>
                        <a:t>2019</a:t>
                      </a:r>
                      <a:endParaRPr lang="en-GB" sz="1500" b="1" kern="1200" dirty="0">
                        <a:solidFill>
                          <a:schemeClr val="dk1"/>
                        </a:solidFill>
                        <a:latin typeface="+mn-lt"/>
                        <a:ea typeface="+mn-ea"/>
                        <a:cs typeface="+mn-cs"/>
                      </a:endParaRPr>
                    </a:p>
                  </a:txBody>
                  <a:tcPr/>
                </a:tc>
                <a:tc>
                  <a:txBody>
                    <a:bodyPr/>
                    <a:lstStyle/>
                    <a:p>
                      <a:r>
                        <a:rPr lang="en-GB" sz="1500" kern="1200" dirty="0" smtClean="0">
                          <a:solidFill>
                            <a:schemeClr val="dk1"/>
                          </a:solidFill>
                          <a:latin typeface="+mn-lt"/>
                          <a:ea typeface="+mn-ea"/>
                          <a:cs typeface="+mn-cs"/>
                        </a:rPr>
                        <a:t>Hottest</a:t>
                      </a:r>
                      <a:r>
                        <a:rPr lang="en-GB" sz="1500" kern="1200" baseline="0" dirty="0" smtClean="0">
                          <a:solidFill>
                            <a:schemeClr val="dk1"/>
                          </a:solidFill>
                          <a:latin typeface="+mn-lt"/>
                          <a:ea typeface="+mn-ea"/>
                          <a:cs typeface="+mn-cs"/>
                        </a:rPr>
                        <a:t> winter day on record – 21 Degrees in February</a:t>
                      </a:r>
                      <a:endParaRPr lang="en-GB" sz="1500" kern="1200" dirty="0">
                        <a:solidFill>
                          <a:schemeClr val="dk1"/>
                        </a:solidFill>
                        <a:latin typeface="+mn-lt"/>
                        <a:ea typeface="+mn-ea"/>
                        <a:cs typeface="+mn-cs"/>
                      </a:endParaRPr>
                    </a:p>
                  </a:txBody>
                  <a:tcPr/>
                </a:tc>
              </a:tr>
            </a:tbl>
          </a:graphicData>
        </a:graphic>
      </p:graphicFrame>
      <p:pic>
        <p:nvPicPr>
          <p:cNvPr id="8" name="Picture 2" descr="95188809-cb13-4a90-954b-0a0377691254@GBRP26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885" b="43126"/>
          <a:stretch/>
        </p:blipFill>
        <p:spPr bwMode="auto">
          <a:xfrm>
            <a:off x="5730281" y="3209472"/>
            <a:ext cx="3105345" cy="17104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026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713" y="6426868"/>
            <a:ext cx="1952779" cy="369332"/>
          </a:xfrm>
          <a:prstGeom prst="rect">
            <a:avLst/>
          </a:prstGeom>
          <a:noFill/>
        </p:spPr>
        <p:txBody>
          <a:bodyPr wrap="square" rtlCol="0">
            <a:spAutoFit/>
          </a:bodyPr>
          <a:lstStyle/>
          <a:p>
            <a:r>
              <a:rPr lang="en-GB" sz="1200" dirty="0"/>
              <a:t>Link: </a:t>
            </a:r>
            <a:r>
              <a:rPr lang="en-GB" sz="1200" dirty="0">
                <a:hlinkClick r:id="rId3"/>
              </a:rPr>
              <a:t>http://bit.ly/1C0wE5v</a:t>
            </a:r>
            <a:r>
              <a:rPr lang="en-GB" dirty="0"/>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142328"/>
          </a:xfrm>
          <a:prstGeom prst="rect">
            <a:avLst/>
          </a:prstGeom>
        </p:spPr>
      </p:pic>
      <p:pic>
        <p:nvPicPr>
          <p:cNvPr id="11" name="Picture 10" descr="CSE logo.jpg"/>
          <p:cNvPicPr>
            <a:picLocks noChangeAspect="1"/>
          </p:cNvPicPr>
          <p:nvPr/>
        </p:nvPicPr>
        <p:blipFill>
          <a:blip r:embed="rId5" cstate="print"/>
          <a:stretch>
            <a:fillRect/>
          </a:stretch>
        </p:blipFill>
        <p:spPr>
          <a:xfrm>
            <a:off x="251520" y="188640"/>
            <a:ext cx="1038787" cy="792087"/>
          </a:xfrm>
          <a:prstGeom prst="rect">
            <a:avLst/>
          </a:prstGeom>
        </p:spPr>
      </p:pic>
      <p:sp>
        <p:nvSpPr>
          <p:cNvPr id="2" name="Rectangle 1"/>
          <p:cNvSpPr/>
          <p:nvPr/>
        </p:nvSpPr>
        <p:spPr>
          <a:xfrm>
            <a:off x="431540" y="2279487"/>
            <a:ext cx="8280920" cy="1877437"/>
          </a:xfrm>
          <a:prstGeom prst="rect">
            <a:avLst/>
          </a:prstGeom>
        </p:spPr>
        <p:txBody>
          <a:bodyPr wrap="square">
            <a:spAutoFit/>
          </a:bodyPr>
          <a:lstStyle/>
          <a:p>
            <a:pPr>
              <a:buFontTx/>
              <a:buNone/>
            </a:pPr>
            <a:endParaRPr lang="en-GB" b="1" dirty="0"/>
          </a:p>
          <a:p>
            <a:pPr algn="ctr">
              <a:buFontTx/>
              <a:buNone/>
            </a:pPr>
            <a:r>
              <a:rPr lang="en-GB" sz="4000" dirty="0">
                <a:latin typeface="+mj-lt"/>
                <a:ea typeface="+mj-ea"/>
                <a:cs typeface="+mj-cs"/>
              </a:rPr>
              <a:t>When was the hottest year on record globally?</a:t>
            </a:r>
          </a:p>
          <a:p>
            <a:pPr>
              <a:buFontTx/>
              <a:buChar char="-"/>
            </a:pPr>
            <a:endParaRPr lang="en-GB" dirty="0"/>
          </a:p>
        </p:txBody>
      </p:sp>
    </p:spTree>
    <p:extLst>
      <p:ext uri="{BB962C8B-B14F-4D97-AF65-F5344CB8AC3E}">
        <p14:creationId xmlns:p14="http://schemas.microsoft.com/office/powerpoint/2010/main" val="322536604"/>
      </p:ext>
    </p:extLst>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10970</TotalTime>
  <Words>2150</Words>
  <Application>Microsoft Office PowerPoint</Application>
  <PresentationFormat>On-screen Show (4:3)</PresentationFormat>
  <Paragraphs>307</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 </vt:lpstr>
      <vt:lpstr>So why a “sustainable” Neighbourhood Plan?</vt:lpstr>
      <vt:lpstr>PowerPoint Presentation</vt:lpstr>
      <vt:lpstr>Extreme weather events in the UK</vt:lpstr>
      <vt:lpstr>PowerPoint Presentation</vt:lpstr>
      <vt:lpstr>PowerPoint Presentation</vt:lpstr>
      <vt:lpstr>PowerPoint Presentation</vt:lpstr>
      <vt:lpstr>PowerPoint Presentation</vt:lpstr>
      <vt:lpstr>IPPC report 2018 - Global Warming of 1.5 ºC </vt:lpstr>
      <vt:lpstr>IPPC report 2018 - Global Warming of 1.5 ºC </vt:lpstr>
      <vt:lpstr>PowerPoint Presentation</vt:lpstr>
      <vt:lpstr>PowerPoint Presentation</vt:lpstr>
      <vt:lpstr>PowerPoint Presentation</vt:lpstr>
      <vt:lpstr>PowerPoint Presentation</vt:lpstr>
      <vt:lpstr>PowerPoint Presentation</vt:lpstr>
      <vt:lpstr>Specific local issues + opportunities in Moreton in Marsh</vt:lpstr>
      <vt:lpstr>what can and can’t you have influence over through planning - summary</vt:lpstr>
      <vt:lpstr>Tea Break!</vt:lpstr>
      <vt:lpstr>PowerPoint Presentation</vt:lpstr>
      <vt:lpstr>PowerPoint Presentation</vt:lpstr>
      <vt:lpstr>PowerPoint Presentation</vt:lpstr>
    </vt:vector>
  </TitlesOfParts>
  <Company>Centre for Sustainable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Roberts</dc:creator>
  <cp:lastModifiedBy>Samantha Ayton-Hill</cp:lastModifiedBy>
  <cp:revision>377</cp:revision>
  <cp:lastPrinted>2019-02-26T17:47:41Z</cp:lastPrinted>
  <dcterms:created xsi:type="dcterms:W3CDTF">2010-11-21T14:42:29Z</dcterms:created>
  <dcterms:modified xsi:type="dcterms:W3CDTF">2019-04-30T10:35:29Z</dcterms:modified>
</cp:coreProperties>
</file>